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9951" r:id="rId2"/>
    <p:sldId id="270" r:id="rId3"/>
    <p:sldId id="279" r:id="rId4"/>
    <p:sldId id="9949" r:id="rId5"/>
    <p:sldId id="275" r:id="rId6"/>
    <p:sldId id="9953" r:id="rId7"/>
    <p:sldId id="517" r:id="rId8"/>
    <p:sldId id="276" r:id="rId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R9805898\f\&#9679;&#9679;&#65297;&#65297;&#65295;&#65305;&#38263;&#23448;&#35611;&#28436;&#36039;&#26009;\231101&#65288;&#38263;&#23448;&#23487;&#38988;&#65289;&#26408;&#26448;&#20385;&#26684;&#12464;&#12521;&#125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842536205706968E-2"/>
          <c:y val="0.11464132722133621"/>
          <c:w val="0.90726150995831356"/>
          <c:h val="0.68716278112293594"/>
        </c:manualLayout>
      </c:layout>
      <c:barChart>
        <c:barDir val="col"/>
        <c:grouping val="stacked"/>
        <c:varyColors val="0"/>
        <c:ser>
          <c:idx val="2"/>
          <c:order val="0"/>
          <c:invertIfNegative val="0"/>
          <c:cat>
            <c:strRef>
              <c:f>'S50～'!$O$4:$O$39</c:f>
              <c:strCache>
                <c:ptCount val="36"/>
                <c:pt idx="0">
                  <c:v>S50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H１</c:v>
                </c:pt>
                <c:pt idx="15">
                  <c:v>2</c:v>
                </c:pt>
                <c:pt idx="16">
                  <c:v>3</c:v>
                </c:pt>
                <c:pt idx="17">
                  <c:v>4</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strCache>
            </c:strRef>
          </c:cat>
          <c:val>
            <c:numRef>
              <c:f>'S50～'!$R$4:$R$39</c:f>
              <c:numCache>
                <c:formatCode>#,##0_);[Red]\(#,##0\)</c:formatCode>
                <c:ptCount val="36"/>
                <c:pt idx="0">
                  <c:v>30347.692307692298</c:v>
                </c:pt>
                <c:pt idx="1">
                  <c:v>30123.076923076896</c:v>
                </c:pt>
                <c:pt idx="2">
                  <c:v>30201.538461538457</c:v>
                </c:pt>
                <c:pt idx="3">
                  <c:v>30218.461538461532</c:v>
                </c:pt>
                <c:pt idx="4">
                  <c:v>29364.615384615383</c:v>
                </c:pt>
                <c:pt idx="5">
                  <c:v>34933.846153846243</c:v>
                </c:pt>
                <c:pt idx="6">
                  <c:v>31098.461538461532</c:v>
                </c:pt>
                <c:pt idx="7">
                  <c:v>28255.384615384621</c:v>
                </c:pt>
                <c:pt idx="8">
                  <c:v>26270.76923076923</c:v>
                </c:pt>
                <c:pt idx="9">
                  <c:v>25149.230769230697</c:v>
                </c:pt>
                <c:pt idx="10">
                  <c:v>23316.923076923074</c:v>
                </c:pt>
                <c:pt idx="11">
                  <c:v>21760</c:v>
                </c:pt>
                <c:pt idx="12">
                  <c:v>20958.461538461532</c:v>
                </c:pt>
                <c:pt idx="13">
                  <c:v>21647.692307692298</c:v>
                </c:pt>
                <c:pt idx="14">
                  <c:v>21972.307692307691</c:v>
                </c:pt>
                <c:pt idx="15">
                  <c:v>22453.846153846152</c:v>
                </c:pt>
                <c:pt idx="16">
                  <c:v>21855.384615384621</c:v>
                </c:pt>
                <c:pt idx="17">
                  <c:v>20092.307692307691</c:v>
                </c:pt>
                <c:pt idx="18">
                  <c:v>19806.153846153844</c:v>
                </c:pt>
                <c:pt idx="19">
                  <c:v>19080</c:v>
                </c:pt>
                <c:pt idx="20">
                  <c:v>18046.153846153844</c:v>
                </c:pt>
                <c:pt idx="21">
                  <c:v>16630.76923076923</c:v>
                </c:pt>
                <c:pt idx="22">
                  <c:v>15866.153846153858</c:v>
                </c:pt>
                <c:pt idx="23">
                  <c:v>14140</c:v>
                </c:pt>
                <c:pt idx="24">
                  <c:v>12601.538461538559</c:v>
                </c:pt>
                <c:pt idx="25">
                  <c:v>11990.769230769229</c:v>
                </c:pt>
                <c:pt idx="26">
                  <c:v>10841.538461538559</c:v>
                </c:pt>
                <c:pt idx="27">
                  <c:v>8203.0769230768237</c:v>
                </c:pt>
                <c:pt idx="28">
                  <c:v>7386.1538461538948</c:v>
                </c:pt>
                <c:pt idx="29">
                  <c:v>6780</c:v>
                </c:pt>
                <c:pt idx="30">
                  <c:v>5581.538461538461</c:v>
                </c:pt>
                <c:pt idx="31">
                  <c:v>5126.1538461538948</c:v>
                </c:pt>
                <c:pt idx="32">
                  <c:v>5183.0769230769665</c:v>
                </c:pt>
                <c:pt idx="33">
                  <c:v>4867.6923076923094</c:v>
                </c:pt>
                <c:pt idx="34">
                  <c:v>3920</c:v>
                </c:pt>
                <c:pt idx="35">
                  <c:v>4083.0769230769229</c:v>
                </c:pt>
              </c:numCache>
            </c:numRef>
          </c:val>
          <c:extLst>
            <c:ext xmlns:c16="http://schemas.microsoft.com/office/drawing/2014/chart" uri="{C3380CC4-5D6E-409C-BE32-E72D297353CC}">
              <c16:uniqueId val="{00000000-3B2E-433E-B343-9372553996E7}"/>
            </c:ext>
          </c:extLst>
        </c:ser>
        <c:ser>
          <c:idx val="1"/>
          <c:order val="1"/>
          <c:invertIfNegative val="0"/>
          <c:cat>
            <c:strRef>
              <c:f>'S50～'!$O$4:$O$39</c:f>
              <c:strCache>
                <c:ptCount val="36"/>
                <c:pt idx="0">
                  <c:v>S50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H１</c:v>
                </c:pt>
                <c:pt idx="15">
                  <c:v>2</c:v>
                </c:pt>
                <c:pt idx="16">
                  <c:v>3</c:v>
                </c:pt>
                <c:pt idx="17">
                  <c:v>4</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strCache>
            </c:strRef>
          </c:cat>
          <c:val>
            <c:numRef>
              <c:f>'S50～'!$Q$4:$Q$39</c:f>
              <c:numCache>
                <c:formatCode>#,##0_);[Red]\(#,##0\)</c:formatCode>
                <c:ptCount val="36"/>
                <c:pt idx="0">
                  <c:v>18421.538461538457</c:v>
                </c:pt>
                <c:pt idx="1">
                  <c:v>18953.846153846156</c:v>
                </c:pt>
                <c:pt idx="2">
                  <c:v>17798.461538461532</c:v>
                </c:pt>
                <c:pt idx="3">
                  <c:v>16089.230769230846</c:v>
                </c:pt>
                <c:pt idx="4">
                  <c:v>25250.769230769234</c:v>
                </c:pt>
                <c:pt idx="5">
                  <c:v>25989.230769230697</c:v>
                </c:pt>
                <c:pt idx="6">
                  <c:v>20286.153846153844</c:v>
                </c:pt>
                <c:pt idx="7">
                  <c:v>19283.076923076896</c:v>
                </c:pt>
                <c:pt idx="8">
                  <c:v>16806.153846153848</c:v>
                </c:pt>
                <c:pt idx="9">
                  <c:v>15466.153846153858</c:v>
                </c:pt>
                <c:pt idx="10">
                  <c:v>15913.846153846151</c:v>
                </c:pt>
                <c:pt idx="11">
                  <c:v>15163.076923076833</c:v>
                </c:pt>
                <c:pt idx="12">
                  <c:v>17349.230769230697</c:v>
                </c:pt>
                <c:pt idx="13">
                  <c:v>16198.461538461523</c:v>
                </c:pt>
                <c:pt idx="14">
                  <c:v>17873.846153846152</c:v>
                </c:pt>
                <c:pt idx="15">
                  <c:v>18469.230769230697</c:v>
                </c:pt>
                <c:pt idx="16">
                  <c:v>17529.230769230697</c:v>
                </c:pt>
                <c:pt idx="17">
                  <c:v>15599.999999999907</c:v>
                </c:pt>
                <c:pt idx="18">
                  <c:v>16963.076923076896</c:v>
                </c:pt>
                <c:pt idx="19">
                  <c:v>16150.769230769227</c:v>
                </c:pt>
                <c:pt idx="20">
                  <c:v>15338.461538461523</c:v>
                </c:pt>
                <c:pt idx="21">
                  <c:v>17830.76923076923</c:v>
                </c:pt>
                <c:pt idx="22">
                  <c:v>16595.384615384621</c:v>
                </c:pt>
                <c:pt idx="23">
                  <c:v>14936.923076923073</c:v>
                </c:pt>
                <c:pt idx="24">
                  <c:v>16321.538461538559</c:v>
                </c:pt>
                <c:pt idx="25">
                  <c:v>14470.769230769229</c:v>
                </c:pt>
                <c:pt idx="26">
                  <c:v>13466.153846153858</c:v>
                </c:pt>
                <c:pt idx="27">
                  <c:v>13335.384615384603</c:v>
                </c:pt>
                <c:pt idx="28">
                  <c:v>14613.846153846151</c:v>
                </c:pt>
                <c:pt idx="29">
                  <c:v>13989.23076923085</c:v>
                </c:pt>
                <c:pt idx="30">
                  <c:v>13495.384615384603</c:v>
                </c:pt>
                <c:pt idx="31">
                  <c:v>14412.307692307681</c:v>
                </c:pt>
                <c:pt idx="32">
                  <c:v>14816.923076923073</c:v>
                </c:pt>
                <c:pt idx="33">
                  <c:v>13901.538461538559</c:v>
                </c:pt>
                <c:pt idx="34">
                  <c:v>12849.23076923085</c:v>
                </c:pt>
                <c:pt idx="35">
                  <c:v>14070.769230769229</c:v>
                </c:pt>
              </c:numCache>
            </c:numRef>
          </c:val>
          <c:extLst>
            <c:ext xmlns:c16="http://schemas.microsoft.com/office/drawing/2014/chart" uri="{C3380CC4-5D6E-409C-BE32-E72D297353CC}">
              <c16:uniqueId val="{00000001-3B2E-433E-B343-9372553996E7}"/>
            </c:ext>
          </c:extLst>
        </c:ser>
        <c:ser>
          <c:idx val="0"/>
          <c:order val="2"/>
          <c:invertIfNegative val="0"/>
          <c:cat>
            <c:strRef>
              <c:f>'S50～'!$O$4:$O$39</c:f>
              <c:strCache>
                <c:ptCount val="36"/>
                <c:pt idx="0">
                  <c:v>S50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H１</c:v>
                </c:pt>
                <c:pt idx="15">
                  <c:v>2</c:v>
                </c:pt>
                <c:pt idx="16">
                  <c:v>3</c:v>
                </c:pt>
                <c:pt idx="17">
                  <c:v>4</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strCache>
            </c:strRef>
          </c:cat>
          <c:val>
            <c:numRef>
              <c:f>'S50～'!$P$4:$P$39</c:f>
              <c:numCache>
                <c:formatCode>#,##0_);[Red]\(#,##0\)</c:formatCode>
                <c:ptCount val="36"/>
                <c:pt idx="0">
                  <c:v>12430.769230769229</c:v>
                </c:pt>
                <c:pt idx="1">
                  <c:v>15123.076923076833</c:v>
                </c:pt>
                <c:pt idx="2">
                  <c:v>13000</c:v>
                </c:pt>
                <c:pt idx="3">
                  <c:v>11392.307692307681</c:v>
                </c:pt>
                <c:pt idx="4">
                  <c:v>16484.615384615383</c:v>
                </c:pt>
                <c:pt idx="5">
                  <c:v>11776.923076923073</c:v>
                </c:pt>
                <c:pt idx="6">
                  <c:v>7115.3846153846171</c:v>
                </c:pt>
                <c:pt idx="7">
                  <c:v>10761.538461538561</c:v>
                </c:pt>
                <c:pt idx="8">
                  <c:v>12023.076923076838</c:v>
                </c:pt>
                <c:pt idx="9">
                  <c:v>12484.615384615387</c:v>
                </c:pt>
                <c:pt idx="10">
                  <c:v>13569.23076923085</c:v>
                </c:pt>
                <c:pt idx="11">
                  <c:v>14076.923076923073</c:v>
                </c:pt>
                <c:pt idx="12">
                  <c:v>20292.307692307695</c:v>
                </c:pt>
                <c:pt idx="13">
                  <c:v>17953.846153846156</c:v>
                </c:pt>
                <c:pt idx="14">
                  <c:v>19453.846153846152</c:v>
                </c:pt>
                <c:pt idx="15">
                  <c:v>20776.923076923085</c:v>
                </c:pt>
                <c:pt idx="16">
                  <c:v>21115.384615384621</c:v>
                </c:pt>
                <c:pt idx="17">
                  <c:v>24707.692307692298</c:v>
                </c:pt>
                <c:pt idx="18">
                  <c:v>28430.769230769234</c:v>
                </c:pt>
                <c:pt idx="19">
                  <c:v>28369.230769230697</c:v>
                </c:pt>
                <c:pt idx="20">
                  <c:v>23415.384615384621</c:v>
                </c:pt>
                <c:pt idx="21">
                  <c:v>23038.461538461532</c:v>
                </c:pt>
                <c:pt idx="22">
                  <c:v>25738.461538461532</c:v>
                </c:pt>
                <c:pt idx="23">
                  <c:v>18423.076923076896</c:v>
                </c:pt>
                <c:pt idx="24">
                  <c:v>19376.923076923078</c:v>
                </c:pt>
                <c:pt idx="25">
                  <c:v>20938.461538461532</c:v>
                </c:pt>
                <c:pt idx="26">
                  <c:v>20592.307692307691</c:v>
                </c:pt>
                <c:pt idx="27">
                  <c:v>20461.538461538457</c:v>
                </c:pt>
                <c:pt idx="28">
                  <c:v>20400</c:v>
                </c:pt>
                <c:pt idx="29">
                  <c:v>21930.76923076923</c:v>
                </c:pt>
                <c:pt idx="30">
                  <c:v>22723.076923076896</c:v>
                </c:pt>
                <c:pt idx="31">
                  <c:v>20961.538461538457</c:v>
                </c:pt>
                <c:pt idx="32">
                  <c:v>22700</c:v>
                </c:pt>
                <c:pt idx="33">
                  <c:v>23630.76923076923</c:v>
                </c:pt>
                <c:pt idx="34">
                  <c:v>24930.76923076923</c:v>
                </c:pt>
                <c:pt idx="35">
                  <c:v>23446.153846153848</c:v>
                </c:pt>
              </c:numCache>
            </c:numRef>
          </c:val>
          <c:extLst>
            <c:ext xmlns:c16="http://schemas.microsoft.com/office/drawing/2014/chart" uri="{C3380CC4-5D6E-409C-BE32-E72D297353CC}">
              <c16:uniqueId val="{00000002-3B2E-433E-B343-9372553996E7}"/>
            </c:ext>
          </c:extLst>
        </c:ser>
        <c:dLbls>
          <c:showLegendKey val="0"/>
          <c:showVal val="0"/>
          <c:showCatName val="0"/>
          <c:showSerName val="0"/>
          <c:showPercent val="0"/>
          <c:showBubbleSize val="0"/>
        </c:dLbls>
        <c:gapWidth val="150"/>
        <c:overlap val="100"/>
        <c:serLines/>
        <c:axId val="598396256"/>
        <c:axId val="598395080"/>
      </c:barChart>
      <c:catAx>
        <c:axId val="598396256"/>
        <c:scaling>
          <c:orientation val="minMax"/>
        </c:scaling>
        <c:delete val="0"/>
        <c:axPos val="b"/>
        <c:numFmt formatCode="General" sourceLinked="1"/>
        <c:majorTickMark val="out"/>
        <c:minorTickMark val="none"/>
        <c:tickLblPos val="nextTo"/>
        <c:txPr>
          <a:bodyPr rot="0" vert="horz"/>
          <a:lstStyle/>
          <a:p>
            <a:pPr>
              <a:defRPr sz="910" baseline="0"/>
            </a:pPr>
            <a:endParaRPr lang="ja-JP"/>
          </a:p>
        </c:txPr>
        <c:crossAx val="598395080"/>
        <c:crosses val="autoZero"/>
        <c:auto val="1"/>
        <c:lblAlgn val="ctr"/>
        <c:lblOffset val="100"/>
        <c:noMultiLvlLbl val="0"/>
      </c:catAx>
      <c:valAx>
        <c:axId val="598395080"/>
        <c:scaling>
          <c:orientation val="minMax"/>
        </c:scaling>
        <c:delete val="0"/>
        <c:axPos val="l"/>
        <c:majorGridlines/>
        <c:numFmt formatCode="#,##0_);[Red]\(#,##0\)" sourceLinked="1"/>
        <c:majorTickMark val="out"/>
        <c:minorTickMark val="none"/>
        <c:tickLblPos val="nextTo"/>
        <c:crossAx val="598396256"/>
        <c:crosses val="autoZero"/>
        <c:crossBetween val="between"/>
      </c:valAx>
      <c:spPr>
        <a:ln>
          <a:solidFill>
            <a:schemeClr val="tx1"/>
          </a:solidFill>
        </a:ln>
      </c:spPr>
    </c:plotArea>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0.87252</cdr:y>
    </cdr:from>
    <cdr:to>
      <cdr:x>1</cdr:x>
      <cdr:y>0.91565</cdr:y>
    </cdr:to>
    <cdr:sp macro="" textlink="">
      <cdr:nvSpPr>
        <cdr:cNvPr id="2" name="テキスト ボックス 1"/>
        <cdr:cNvSpPr txBox="1"/>
      </cdr:nvSpPr>
      <cdr:spPr>
        <a:xfrm xmlns:a="http://schemas.openxmlformats.org/drawingml/2006/main">
          <a:off x="0" y="4741118"/>
          <a:ext cx="9711529" cy="2343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ja-JP" altLang="en-US" sz="800" dirty="0"/>
            <a:t>出典：（財）日本不動産研究所「山林素地及び山元立木価格調」、農林水産省「木材需給累年報告書（平成</a:t>
          </a:r>
          <a:r>
            <a:rPr lang="en-US" altLang="ja-JP" sz="800" dirty="0"/>
            <a:t>7</a:t>
          </a:r>
          <a:r>
            <a:rPr lang="ja-JP" altLang="en-US" sz="800" dirty="0"/>
            <a:t>年</a:t>
          </a:r>
          <a:r>
            <a:rPr lang="en-US" altLang="ja-JP" sz="800" dirty="0"/>
            <a:t>9</a:t>
          </a:r>
          <a:r>
            <a:rPr lang="ja-JP" altLang="en-US" sz="800" dirty="0"/>
            <a:t>月）」（昭和</a:t>
          </a:r>
          <a:r>
            <a:rPr lang="en-US" altLang="ja-JP" sz="800" dirty="0"/>
            <a:t>50</a:t>
          </a:r>
          <a:r>
            <a:rPr lang="ja-JP" altLang="en-US" sz="800" dirty="0"/>
            <a:t>年～平成</a:t>
          </a:r>
          <a:r>
            <a:rPr lang="en-US" altLang="ja-JP" sz="800" dirty="0"/>
            <a:t>5</a:t>
          </a:r>
          <a:r>
            <a:rPr lang="ja-JP" altLang="en-US" sz="800" dirty="0"/>
            <a:t>年）、「木材需給報告書」（平成</a:t>
          </a:r>
          <a:r>
            <a:rPr lang="en-US" altLang="ja-JP" sz="800" dirty="0"/>
            <a:t>6</a:t>
          </a:r>
          <a:r>
            <a:rPr lang="ja-JP" altLang="en-US" sz="800" dirty="0"/>
            <a:t>年～</a:t>
          </a:r>
          <a:r>
            <a:rPr lang="en-US" altLang="ja-JP" sz="800" dirty="0"/>
            <a:t>20</a:t>
          </a:r>
          <a:r>
            <a:rPr lang="ja-JP" altLang="en-US" sz="800" dirty="0"/>
            <a:t>年）、</a:t>
          </a:r>
          <a:endParaRPr lang="en-US" altLang="ja-JP" sz="800" dirty="0"/>
        </a:p>
        <a:p xmlns:a="http://schemas.openxmlformats.org/drawingml/2006/main">
          <a:r>
            <a:rPr lang="ja-JP" altLang="en-US" sz="800" dirty="0"/>
            <a:t>　　　　「木材価格」（平成</a:t>
          </a:r>
          <a:r>
            <a:rPr lang="en-US" altLang="ja-JP" sz="800" dirty="0"/>
            <a:t>21</a:t>
          </a:r>
          <a:r>
            <a:rPr lang="ja-JP" altLang="en-US" sz="800" dirty="0"/>
            <a:t>年～</a:t>
          </a:r>
          <a:r>
            <a:rPr lang="en-US" altLang="ja-JP" sz="800" dirty="0"/>
            <a:t>22</a:t>
          </a:r>
          <a:r>
            <a:rPr lang="ja-JP" altLang="en-US" sz="800" dirty="0"/>
            <a:t>年）</a:t>
          </a:r>
          <a:endParaRPr lang="en-US" altLang="ja-JP" sz="800" dirty="0"/>
        </a:p>
        <a:p xmlns:a="http://schemas.openxmlformats.org/drawingml/2006/main">
          <a:r>
            <a:rPr lang="ja-JP" altLang="en-US" sz="800" dirty="0"/>
            <a:t>注）素材から製材品へは歩留まりを</a:t>
          </a:r>
          <a:r>
            <a:rPr lang="en-US" altLang="ja-JP" sz="800" dirty="0"/>
            <a:t>65%</a:t>
          </a:r>
          <a:r>
            <a:rPr lang="ja-JP" altLang="en-US" sz="800" dirty="0"/>
            <a:t>として計算。</a:t>
          </a:r>
        </a:p>
      </cdr:txBody>
    </cdr:sp>
  </cdr:relSizeAnchor>
  <cdr:relSizeAnchor xmlns:cdr="http://schemas.openxmlformats.org/drawingml/2006/chartDrawing">
    <cdr:from>
      <cdr:x>0.34673</cdr:x>
      <cdr:y>0.70113</cdr:y>
    </cdr:from>
    <cdr:to>
      <cdr:x>0.46073</cdr:x>
      <cdr:y>0.74686</cdr:y>
    </cdr:to>
    <cdr:sp macro="" textlink="">
      <cdr:nvSpPr>
        <cdr:cNvPr id="3" name="Rectangle 3"/>
        <cdr:cNvSpPr>
          <a:spLocks xmlns:a="http://schemas.openxmlformats.org/drawingml/2006/main" noChangeArrowheads="1"/>
        </cdr:cNvSpPr>
      </cdr:nvSpPr>
      <cdr:spPr bwMode="auto">
        <a:xfrm xmlns:a="http://schemas.openxmlformats.org/drawingml/2006/main">
          <a:off x="3240360" y="3456384"/>
          <a:ext cx="1065409" cy="225456"/>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27432" tIns="18288" rIns="27432"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050" b="0" i="0" strike="noStrike" dirty="0">
              <a:solidFill>
                <a:srgbClr val="000000"/>
              </a:solidFill>
              <a:latin typeface="ＭＳ Ｐゴシック"/>
              <a:ea typeface="ＭＳ Ｐゴシック"/>
            </a:rPr>
            <a:t>立木育成段階</a:t>
          </a:r>
        </a:p>
      </cdr:txBody>
    </cdr:sp>
  </cdr:relSizeAnchor>
  <cdr:relSizeAnchor xmlns:cdr="http://schemas.openxmlformats.org/drawingml/2006/chartDrawing">
    <cdr:from>
      <cdr:x>0.34673</cdr:x>
      <cdr:y>0.52584</cdr:y>
    </cdr:from>
    <cdr:to>
      <cdr:x>0.47263</cdr:x>
      <cdr:y>0.56883</cdr:y>
    </cdr:to>
    <cdr:sp macro="" textlink="">
      <cdr:nvSpPr>
        <cdr:cNvPr id="4" name="Rectangle 2"/>
        <cdr:cNvSpPr>
          <a:spLocks xmlns:a="http://schemas.openxmlformats.org/drawingml/2006/main" noChangeArrowheads="1"/>
        </cdr:cNvSpPr>
      </cdr:nvSpPr>
      <cdr:spPr bwMode="auto">
        <a:xfrm xmlns:a="http://schemas.openxmlformats.org/drawingml/2006/main">
          <a:off x="3240360" y="2592288"/>
          <a:ext cx="1176575" cy="211907"/>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27432" tIns="18288" rIns="0" bIns="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050" b="0" i="0" strike="noStrike" dirty="0">
              <a:solidFill>
                <a:srgbClr val="000000"/>
              </a:solidFill>
              <a:latin typeface="ＭＳ Ｐゴシック"/>
              <a:ea typeface="ＭＳ Ｐゴシック"/>
            </a:rPr>
            <a:t>素材生産流通段階</a:t>
          </a:r>
        </a:p>
      </cdr:txBody>
    </cdr:sp>
  </cdr:relSizeAnchor>
  <cdr:relSizeAnchor xmlns:cdr="http://schemas.openxmlformats.org/drawingml/2006/chartDrawing">
    <cdr:from>
      <cdr:x>0.34673</cdr:x>
      <cdr:y>0.39438</cdr:y>
    </cdr:from>
    <cdr:to>
      <cdr:x>0.47193</cdr:x>
      <cdr:y>0.44119</cdr:y>
    </cdr:to>
    <cdr:sp macro="" textlink="">
      <cdr:nvSpPr>
        <cdr:cNvPr id="5" name="Rectangle 1"/>
        <cdr:cNvSpPr>
          <a:spLocks xmlns:a="http://schemas.openxmlformats.org/drawingml/2006/main" noChangeArrowheads="1"/>
        </cdr:cNvSpPr>
      </cdr:nvSpPr>
      <cdr:spPr bwMode="auto">
        <a:xfrm xmlns:a="http://schemas.openxmlformats.org/drawingml/2006/main">
          <a:off x="3240360" y="1944216"/>
          <a:ext cx="1170033" cy="230748"/>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27432" tIns="1828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ja-JP" altLang="en-US" sz="1050" b="0" i="0" strike="noStrike" dirty="0">
              <a:solidFill>
                <a:srgbClr val="000000"/>
              </a:solidFill>
              <a:latin typeface="ＭＳ Ｐゴシック"/>
              <a:ea typeface="ＭＳ Ｐゴシック"/>
            </a:rPr>
            <a:t>製品加工流通段階</a:t>
          </a:r>
        </a:p>
      </cdr:txBody>
    </cdr:sp>
  </cdr:relSizeAnchor>
  <cdr:relSizeAnchor xmlns:cdr="http://schemas.openxmlformats.org/drawingml/2006/chartDrawing">
    <cdr:from>
      <cdr:x>0.02145</cdr:x>
      <cdr:y>0.05843</cdr:y>
    </cdr:from>
    <cdr:to>
      <cdr:x>0.09631</cdr:x>
      <cdr:y>0.10696</cdr:y>
    </cdr:to>
    <cdr:sp macro="" textlink="">
      <cdr:nvSpPr>
        <cdr:cNvPr id="6" name="テキスト ボックス 5"/>
        <cdr:cNvSpPr txBox="1"/>
      </cdr:nvSpPr>
      <cdr:spPr>
        <a:xfrm xmlns:a="http://schemas.openxmlformats.org/drawingml/2006/main">
          <a:off x="200471" y="288032"/>
          <a:ext cx="699604" cy="23924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ja-JP" altLang="en-US" sz="1100" dirty="0"/>
            <a:t>（円）</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BBC8A31-9B55-41C0-A3D2-1533864C1565}" type="datetimeFigureOut">
              <a:rPr kumimoji="1" lang="ja-JP" altLang="en-US" smtClean="0"/>
              <a:t>2025/1/20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665C1FD-C156-415F-BE85-62C740F31C76}" type="slidenum">
              <a:rPr kumimoji="1" lang="ja-JP" altLang="en-US" smtClean="0"/>
              <a:t>‹#›</a:t>
            </a:fld>
            <a:endParaRPr kumimoji="1" lang="ja-JP" altLang="en-US"/>
          </a:p>
        </p:txBody>
      </p:sp>
    </p:spTree>
    <p:extLst>
      <p:ext uri="{BB962C8B-B14F-4D97-AF65-F5344CB8AC3E}">
        <p14:creationId xmlns:p14="http://schemas.microsoft.com/office/powerpoint/2010/main" val="27323516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ECDDF84-F895-4145-84B0-7BB3309160B8}" type="slidenum">
              <a:rPr kumimoji="1" lang="ja-JP" altLang="en-US" smtClean="0"/>
              <a:t>5</a:t>
            </a:fld>
            <a:endParaRPr kumimoji="1" lang="ja-JP" altLang="en-US"/>
          </a:p>
        </p:txBody>
      </p:sp>
    </p:spTree>
    <p:extLst>
      <p:ext uri="{BB962C8B-B14F-4D97-AF65-F5344CB8AC3E}">
        <p14:creationId xmlns:p14="http://schemas.microsoft.com/office/powerpoint/2010/main" val="369049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木材は使われても、森林所有者の収入は低く、山離れが進展。これが大きな問題。</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3C31781-DF50-4747-8A6A-668530033D85}" type="slidenum">
              <a:rPr kumimoji="1" lang="ja-JP" altLang="en-US" smtClean="0"/>
              <a:t>7</a:t>
            </a:fld>
            <a:endParaRPr kumimoji="1" lang="ja-JP" altLang="en-US"/>
          </a:p>
        </p:txBody>
      </p:sp>
    </p:spTree>
    <p:extLst>
      <p:ext uri="{BB962C8B-B14F-4D97-AF65-F5344CB8AC3E}">
        <p14:creationId xmlns:p14="http://schemas.microsoft.com/office/powerpoint/2010/main" val="2857016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43E81B-E693-CCCA-A498-1A5E3F66921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60C1C24-82DD-B2C9-B715-A090456CA8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67A2AE3-8FC2-296C-0133-624F8B313F1A}"/>
              </a:ext>
            </a:extLst>
          </p:cNvPr>
          <p:cNvSpPr>
            <a:spLocks noGrp="1"/>
          </p:cNvSpPr>
          <p:nvPr>
            <p:ph type="dt" sz="half" idx="10"/>
          </p:nvPr>
        </p:nvSpPr>
        <p:spPr/>
        <p:txBody>
          <a:bodyPr/>
          <a:lstStyle/>
          <a:p>
            <a:fld id="{7DBF113D-6251-4EAE-B244-DA71AF2D7890}" type="datetimeFigureOut">
              <a:rPr kumimoji="1" lang="ja-JP" altLang="en-US" smtClean="0"/>
              <a:t>2025/1/20</a:t>
            </a:fld>
            <a:endParaRPr kumimoji="1" lang="ja-JP" altLang="en-US"/>
          </a:p>
        </p:txBody>
      </p:sp>
      <p:sp>
        <p:nvSpPr>
          <p:cNvPr id="5" name="フッター プレースホルダー 4">
            <a:extLst>
              <a:ext uri="{FF2B5EF4-FFF2-40B4-BE49-F238E27FC236}">
                <a16:creationId xmlns:a16="http://schemas.microsoft.com/office/drawing/2014/main" id="{1F796961-0161-1AF5-D825-F1CFD1FBD0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46CFC3-63EB-5EC6-43FA-30EAC993B9FF}"/>
              </a:ext>
            </a:extLst>
          </p:cNvPr>
          <p:cNvSpPr>
            <a:spLocks noGrp="1"/>
          </p:cNvSpPr>
          <p:nvPr>
            <p:ph type="sldNum" sz="quarter" idx="12"/>
          </p:nvPr>
        </p:nvSpPr>
        <p:spPr/>
        <p:txBody>
          <a:body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16991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35F3E6-0614-937F-45D7-D213A94A40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BB1915-8525-81A7-48B7-9345258B42F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0807505-37FE-68AF-9B57-07350EED18E3}"/>
              </a:ext>
            </a:extLst>
          </p:cNvPr>
          <p:cNvSpPr>
            <a:spLocks noGrp="1"/>
          </p:cNvSpPr>
          <p:nvPr>
            <p:ph type="dt" sz="half" idx="10"/>
          </p:nvPr>
        </p:nvSpPr>
        <p:spPr/>
        <p:txBody>
          <a:bodyPr/>
          <a:lstStyle/>
          <a:p>
            <a:fld id="{7DBF113D-6251-4EAE-B244-DA71AF2D7890}" type="datetimeFigureOut">
              <a:rPr kumimoji="1" lang="ja-JP" altLang="en-US" smtClean="0"/>
              <a:t>2025/1/20</a:t>
            </a:fld>
            <a:endParaRPr kumimoji="1" lang="ja-JP" altLang="en-US"/>
          </a:p>
        </p:txBody>
      </p:sp>
      <p:sp>
        <p:nvSpPr>
          <p:cNvPr id="5" name="フッター プレースホルダー 4">
            <a:extLst>
              <a:ext uri="{FF2B5EF4-FFF2-40B4-BE49-F238E27FC236}">
                <a16:creationId xmlns:a16="http://schemas.microsoft.com/office/drawing/2014/main" id="{7FA8DB8B-31FF-9FAF-CFDA-F43C90CABE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AB38D9-0769-3045-E1C2-04C3CABEF48A}"/>
              </a:ext>
            </a:extLst>
          </p:cNvPr>
          <p:cNvSpPr>
            <a:spLocks noGrp="1"/>
          </p:cNvSpPr>
          <p:nvPr>
            <p:ph type="sldNum" sz="quarter" idx="12"/>
          </p:nvPr>
        </p:nvSpPr>
        <p:spPr/>
        <p:txBody>
          <a:body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207661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F863493-7B8C-DD5C-57BB-7F8F5F8DCFC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0C07BCD-9354-8F3E-12C8-9BF7F32CEC1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B997E8-BA89-B826-77EB-E21F4824D129}"/>
              </a:ext>
            </a:extLst>
          </p:cNvPr>
          <p:cNvSpPr>
            <a:spLocks noGrp="1"/>
          </p:cNvSpPr>
          <p:nvPr>
            <p:ph type="dt" sz="half" idx="10"/>
          </p:nvPr>
        </p:nvSpPr>
        <p:spPr/>
        <p:txBody>
          <a:bodyPr/>
          <a:lstStyle/>
          <a:p>
            <a:fld id="{7DBF113D-6251-4EAE-B244-DA71AF2D7890}" type="datetimeFigureOut">
              <a:rPr kumimoji="1" lang="ja-JP" altLang="en-US" smtClean="0"/>
              <a:t>2025/1/20</a:t>
            </a:fld>
            <a:endParaRPr kumimoji="1" lang="ja-JP" altLang="en-US"/>
          </a:p>
        </p:txBody>
      </p:sp>
      <p:sp>
        <p:nvSpPr>
          <p:cNvPr id="5" name="フッター プレースホルダー 4">
            <a:extLst>
              <a:ext uri="{FF2B5EF4-FFF2-40B4-BE49-F238E27FC236}">
                <a16:creationId xmlns:a16="http://schemas.microsoft.com/office/drawing/2014/main" id="{608F4651-EAEB-838E-713A-1AEBE877F8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705501-DD5A-633D-70BE-BEECF357B750}"/>
              </a:ext>
            </a:extLst>
          </p:cNvPr>
          <p:cNvSpPr>
            <a:spLocks noGrp="1"/>
          </p:cNvSpPr>
          <p:nvPr>
            <p:ph type="sldNum" sz="quarter" idx="12"/>
          </p:nvPr>
        </p:nvSpPr>
        <p:spPr/>
        <p:txBody>
          <a:body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268616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2557D1-E6FC-E913-119F-47430DC2B0B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F6CD275-2838-8202-59DC-5E8DAD1184A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8444EE-5421-2796-A9D3-5499F56CE89F}"/>
              </a:ext>
            </a:extLst>
          </p:cNvPr>
          <p:cNvSpPr>
            <a:spLocks noGrp="1"/>
          </p:cNvSpPr>
          <p:nvPr>
            <p:ph type="dt" sz="half" idx="10"/>
          </p:nvPr>
        </p:nvSpPr>
        <p:spPr/>
        <p:txBody>
          <a:bodyPr/>
          <a:lstStyle/>
          <a:p>
            <a:fld id="{7DBF113D-6251-4EAE-B244-DA71AF2D7890}" type="datetimeFigureOut">
              <a:rPr kumimoji="1" lang="ja-JP" altLang="en-US" smtClean="0"/>
              <a:t>2025/1/20</a:t>
            </a:fld>
            <a:endParaRPr kumimoji="1" lang="ja-JP" altLang="en-US"/>
          </a:p>
        </p:txBody>
      </p:sp>
      <p:sp>
        <p:nvSpPr>
          <p:cNvPr id="5" name="フッター プレースホルダー 4">
            <a:extLst>
              <a:ext uri="{FF2B5EF4-FFF2-40B4-BE49-F238E27FC236}">
                <a16:creationId xmlns:a16="http://schemas.microsoft.com/office/drawing/2014/main" id="{04321A1D-C612-D536-5473-FF460FFDB8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DE20D4-261F-7167-DEA1-3A51E579FF4A}"/>
              </a:ext>
            </a:extLst>
          </p:cNvPr>
          <p:cNvSpPr>
            <a:spLocks noGrp="1"/>
          </p:cNvSpPr>
          <p:nvPr>
            <p:ph type="sldNum" sz="quarter" idx="12"/>
          </p:nvPr>
        </p:nvSpPr>
        <p:spPr/>
        <p:txBody>
          <a:body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428012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ED7FA0-CDE0-FF4F-BCDB-A2F52520B4A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EAC09F8-3809-ECB1-7694-B68DC82F4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6A12DE1-C950-BC4E-6056-A8D2725CDEEA}"/>
              </a:ext>
            </a:extLst>
          </p:cNvPr>
          <p:cNvSpPr>
            <a:spLocks noGrp="1"/>
          </p:cNvSpPr>
          <p:nvPr>
            <p:ph type="dt" sz="half" idx="10"/>
          </p:nvPr>
        </p:nvSpPr>
        <p:spPr/>
        <p:txBody>
          <a:bodyPr/>
          <a:lstStyle/>
          <a:p>
            <a:fld id="{7DBF113D-6251-4EAE-B244-DA71AF2D7890}" type="datetimeFigureOut">
              <a:rPr kumimoji="1" lang="ja-JP" altLang="en-US" smtClean="0"/>
              <a:t>2025/1/20</a:t>
            </a:fld>
            <a:endParaRPr kumimoji="1" lang="ja-JP" altLang="en-US"/>
          </a:p>
        </p:txBody>
      </p:sp>
      <p:sp>
        <p:nvSpPr>
          <p:cNvPr id="5" name="フッター プレースホルダー 4">
            <a:extLst>
              <a:ext uri="{FF2B5EF4-FFF2-40B4-BE49-F238E27FC236}">
                <a16:creationId xmlns:a16="http://schemas.microsoft.com/office/drawing/2014/main" id="{4DC8055D-D874-266B-DF5E-A11A6788E3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8EB509-787C-3A98-70F7-78F6A57403EB}"/>
              </a:ext>
            </a:extLst>
          </p:cNvPr>
          <p:cNvSpPr>
            <a:spLocks noGrp="1"/>
          </p:cNvSpPr>
          <p:nvPr>
            <p:ph type="sldNum" sz="quarter" idx="12"/>
          </p:nvPr>
        </p:nvSpPr>
        <p:spPr/>
        <p:txBody>
          <a:body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41634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A4CDB7-B546-1647-6A90-D78B873767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8180D2-6788-2406-412D-111AFF6883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815AFE9-19B2-CCFD-C8E5-565F75E228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A75755-72A6-6924-B97B-663B01A73C10}"/>
              </a:ext>
            </a:extLst>
          </p:cNvPr>
          <p:cNvSpPr>
            <a:spLocks noGrp="1"/>
          </p:cNvSpPr>
          <p:nvPr>
            <p:ph type="dt" sz="half" idx="10"/>
          </p:nvPr>
        </p:nvSpPr>
        <p:spPr/>
        <p:txBody>
          <a:bodyPr/>
          <a:lstStyle/>
          <a:p>
            <a:fld id="{7DBF113D-6251-4EAE-B244-DA71AF2D7890}" type="datetimeFigureOut">
              <a:rPr kumimoji="1" lang="ja-JP" altLang="en-US" smtClean="0"/>
              <a:t>2025/1/20</a:t>
            </a:fld>
            <a:endParaRPr kumimoji="1" lang="ja-JP" altLang="en-US"/>
          </a:p>
        </p:txBody>
      </p:sp>
      <p:sp>
        <p:nvSpPr>
          <p:cNvPr id="6" name="フッター プレースホルダー 5">
            <a:extLst>
              <a:ext uri="{FF2B5EF4-FFF2-40B4-BE49-F238E27FC236}">
                <a16:creationId xmlns:a16="http://schemas.microsoft.com/office/drawing/2014/main" id="{21F08822-F9B9-9A5E-D7C0-10BBF56ACB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D006CE8-2667-365E-7459-49C54646C5C6}"/>
              </a:ext>
            </a:extLst>
          </p:cNvPr>
          <p:cNvSpPr>
            <a:spLocks noGrp="1"/>
          </p:cNvSpPr>
          <p:nvPr>
            <p:ph type="sldNum" sz="quarter" idx="12"/>
          </p:nvPr>
        </p:nvSpPr>
        <p:spPr/>
        <p:txBody>
          <a:body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1250701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6CE8A2-B091-20C7-C075-6553FA57416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586A9BE-7F48-D8F6-8640-BF949CC454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D423B7C-DB5B-7D42-A6BC-D9BE9F8E142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F5B9FF9-0AD1-79AF-9C53-C110DAFEBF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03E4D23-FD0B-0C25-9977-91945CF11BE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CE2DE7-7BC0-F077-1899-F3D5121958A5}"/>
              </a:ext>
            </a:extLst>
          </p:cNvPr>
          <p:cNvSpPr>
            <a:spLocks noGrp="1"/>
          </p:cNvSpPr>
          <p:nvPr>
            <p:ph type="dt" sz="half" idx="10"/>
          </p:nvPr>
        </p:nvSpPr>
        <p:spPr/>
        <p:txBody>
          <a:bodyPr/>
          <a:lstStyle/>
          <a:p>
            <a:fld id="{7DBF113D-6251-4EAE-B244-DA71AF2D7890}" type="datetimeFigureOut">
              <a:rPr kumimoji="1" lang="ja-JP" altLang="en-US" smtClean="0"/>
              <a:t>2025/1/20</a:t>
            </a:fld>
            <a:endParaRPr kumimoji="1" lang="ja-JP" altLang="en-US"/>
          </a:p>
        </p:txBody>
      </p:sp>
      <p:sp>
        <p:nvSpPr>
          <p:cNvPr id="8" name="フッター プレースホルダー 7">
            <a:extLst>
              <a:ext uri="{FF2B5EF4-FFF2-40B4-BE49-F238E27FC236}">
                <a16:creationId xmlns:a16="http://schemas.microsoft.com/office/drawing/2014/main" id="{8E3EFD4B-E883-6BF3-B0AB-BC48ADB6AB2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3CD796B-B889-AAA7-6132-6A4C0AEB8EDD}"/>
              </a:ext>
            </a:extLst>
          </p:cNvPr>
          <p:cNvSpPr>
            <a:spLocks noGrp="1"/>
          </p:cNvSpPr>
          <p:nvPr>
            <p:ph type="sldNum" sz="quarter" idx="12"/>
          </p:nvPr>
        </p:nvSpPr>
        <p:spPr/>
        <p:txBody>
          <a:body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108990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F529DD-4EC5-D5B4-A0BF-4E3D1A630AF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B618141-3767-37C1-C5A6-0E3CA0871D84}"/>
              </a:ext>
            </a:extLst>
          </p:cNvPr>
          <p:cNvSpPr>
            <a:spLocks noGrp="1"/>
          </p:cNvSpPr>
          <p:nvPr>
            <p:ph type="dt" sz="half" idx="10"/>
          </p:nvPr>
        </p:nvSpPr>
        <p:spPr/>
        <p:txBody>
          <a:bodyPr/>
          <a:lstStyle/>
          <a:p>
            <a:fld id="{7DBF113D-6251-4EAE-B244-DA71AF2D7890}" type="datetimeFigureOut">
              <a:rPr kumimoji="1" lang="ja-JP" altLang="en-US" smtClean="0"/>
              <a:t>2025/1/20</a:t>
            </a:fld>
            <a:endParaRPr kumimoji="1" lang="ja-JP" altLang="en-US"/>
          </a:p>
        </p:txBody>
      </p:sp>
      <p:sp>
        <p:nvSpPr>
          <p:cNvPr id="4" name="フッター プレースホルダー 3">
            <a:extLst>
              <a:ext uri="{FF2B5EF4-FFF2-40B4-BE49-F238E27FC236}">
                <a16:creationId xmlns:a16="http://schemas.microsoft.com/office/drawing/2014/main" id="{4DDC3F8D-DEC1-EF15-A484-145148DD09B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90052AA-86D3-CEC9-C44D-5AA18FCB67F9}"/>
              </a:ext>
            </a:extLst>
          </p:cNvPr>
          <p:cNvSpPr>
            <a:spLocks noGrp="1"/>
          </p:cNvSpPr>
          <p:nvPr>
            <p:ph type="sldNum" sz="quarter" idx="12"/>
          </p:nvPr>
        </p:nvSpPr>
        <p:spPr/>
        <p:txBody>
          <a:body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7471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C2E1B45-04E9-6DDC-FE2C-0A6666582587}"/>
              </a:ext>
            </a:extLst>
          </p:cNvPr>
          <p:cNvSpPr>
            <a:spLocks noGrp="1"/>
          </p:cNvSpPr>
          <p:nvPr>
            <p:ph type="dt" sz="half" idx="10"/>
          </p:nvPr>
        </p:nvSpPr>
        <p:spPr/>
        <p:txBody>
          <a:bodyPr/>
          <a:lstStyle/>
          <a:p>
            <a:fld id="{7DBF113D-6251-4EAE-B244-DA71AF2D7890}" type="datetimeFigureOut">
              <a:rPr kumimoji="1" lang="ja-JP" altLang="en-US" smtClean="0"/>
              <a:t>2025/1/20</a:t>
            </a:fld>
            <a:endParaRPr kumimoji="1" lang="ja-JP" altLang="en-US"/>
          </a:p>
        </p:txBody>
      </p:sp>
      <p:sp>
        <p:nvSpPr>
          <p:cNvPr id="3" name="フッター プレースホルダー 2">
            <a:extLst>
              <a:ext uri="{FF2B5EF4-FFF2-40B4-BE49-F238E27FC236}">
                <a16:creationId xmlns:a16="http://schemas.microsoft.com/office/drawing/2014/main" id="{0144BE37-D9C1-9BB3-0841-10BFA3ED69A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60B77DE-642C-8F29-68BE-628820ED98B5}"/>
              </a:ext>
            </a:extLst>
          </p:cNvPr>
          <p:cNvSpPr>
            <a:spLocks noGrp="1"/>
          </p:cNvSpPr>
          <p:nvPr>
            <p:ph type="sldNum" sz="quarter" idx="12"/>
          </p:nvPr>
        </p:nvSpPr>
        <p:spPr/>
        <p:txBody>
          <a:body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216998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886DC2-14DD-7D5E-5A6C-914FCD93A56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BE78B2-B621-4132-111E-DCF5378DA2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5B52D5-F265-C569-D824-78672EC2BC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996B618-332F-EE86-4526-9A5F1D68621E}"/>
              </a:ext>
            </a:extLst>
          </p:cNvPr>
          <p:cNvSpPr>
            <a:spLocks noGrp="1"/>
          </p:cNvSpPr>
          <p:nvPr>
            <p:ph type="dt" sz="half" idx="10"/>
          </p:nvPr>
        </p:nvSpPr>
        <p:spPr/>
        <p:txBody>
          <a:bodyPr/>
          <a:lstStyle/>
          <a:p>
            <a:fld id="{7DBF113D-6251-4EAE-B244-DA71AF2D7890}" type="datetimeFigureOut">
              <a:rPr kumimoji="1" lang="ja-JP" altLang="en-US" smtClean="0"/>
              <a:t>2025/1/20</a:t>
            </a:fld>
            <a:endParaRPr kumimoji="1" lang="ja-JP" altLang="en-US"/>
          </a:p>
        </p:txBody>
      </p:sp>
      <p:sp>
        <p:nvSpPr>
          <p:cNvPr id="6" name="フッター プレースホルダー 5">
            <a:extLst>
              <a:ext uri="{FF2B5EF4-FFF2-40B4-BE49-F238E27FC236}">
                <a16:creationId xmlns:a16="http://schemas.microsoft.com/office/drawing/2014/main" id="{5C98C1B7-7CD5-2F7D-85F0-FDBC88B679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ECBBC6-16B2-296D-EA01-3898EDDD361A}"/>
              </a:ext>
            </a:extLst>
          </p:cNvPr>
          <p:cNvSpPr>
            <a:spLocks noGrp="1"/>
          </p:cNvSpPr>
          <p:nvPr>
            <p:ph type="sldNum" sz="quarter" idx="12"/>
          </p:nvPr>
        </p:nvSpPr>
        <p:spPr/>
        <p:txBody>
          <a:body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297894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37552D-A751-CE12-8C32-BA42E15AFB2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3D2F9B3-15FE-E5EC-503A-8EC97C3011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4CB6E7-641F-F81F-5F7D-11DE86DE4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98EE9F-5D31-2266-2B3C-978D6BCC8574}"/>
              </a:ext>
            </a:extLst>
          </p:cNvPr>
          <p:cNvSpPr>
            <a:spLocks noGrp="1"/>
          </p:cNvSpPr>
          <p:nvPr>
            <p:ph type="dt" sz="half" idx="10"/>
          </p:nvPr>
        </p:nvSpPr>
        <p:spPr/>
        <p:txBody>
          <a:bodyPr/>
          <a:lstStyle/>
          <a:p>
            <a:fld id="{7DBF113D-6251-4EAE-B244-DA71AF2D7890}" type="datetimeFigureOut">
              <a:rPr kumimoji="1" lang="ja-JP" altLang="en-US" smtClean="0"/>
              <a:t>2025/1/20</a:t>
            </a:fld>
            <a:endParaRPr kumimoji="1" lang="ja-JP" altLang="en-US"/>
          </a:p>
        </p:txBody>
      </p:sp>
      <p:sp>
        <p:nvSpPr>
          <p:cNvPr id="6" name="フッター プレースホルダー 5">
            <a:extLst>
              <a:ext uri="{FF2B5EF4-FFF2-40B4-BE49-F238E27FC236}">
                <a16:creationId xmlns:a16="http://schemas.microsoft.com/office/drawing/2014/main" id="{FA2B9F92-D7EB-ACBF-200E-F6425ED348B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98A161-0DD5-A5FE-4AAD-5814C598BF01}"/>
              </a:ext>
            </a:extLst>
          </p:cNvPr>
          <p:cNvSpPr>
            <a:spLocks noGrp="1"/>
          </p:cNvSpPr>
          <p:nvPr>
            <p:ph type="sldNum" sz="quarter" idx="12"/>
          </p:nvPr>
        </p:nvSpPr>
        <p:spPr/>
        <p:txBody>
          <a:body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96766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CE30542-175F-E097-F6CB-55135F45E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E551FD-24ED-268A-881C-D5409B366C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ADA426-C998-739B-1D8B-349C88F98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F113D-6251-4EAE-B244-DA71AF2D7890}" type="datetimeFigureOut">
              <a:rPr kumimoji="1" lang="ja-JP" altLang="en-US" smtClean="0"/>
              <a:t>2025/1/20</a:t>
            </a:fld>
            <a:endParaRPr kumimoji="1" lang="ja-JP" altLang="en-US"/>
          </a:p>
        </p:txBody>
      </p:sp>
      <p:sp>
        <p:nvSpPr>
          <p:cNvPr id="5" name="フッター プレースホルダー 4">
            <a:extLst>
              <a:ext uri="{FF2B5EF4-FFF2-40B4-BE49-F238E27FC236}">
                <a16:creationId xmlns:a16="http://schemas.microsoft.com/office/drawing/2014/main" id="{14591C3B-AEA3-1EE0-2612-DC9598163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0225D6A-C962-7AC7-32E1-08A2815CEF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3021D-10CE-4E18-A483-9E56785E45AA}" type="slidenum">
              <a:rPr kumimoji="1" lang="ja-JP" altLang="en-US" smtClean="0"/>
              <a:t>‹#›</a:t>
            </a:fld>
            <a:endParaRPr kumimoji="1" lang="ja-JP" altLang="en-US"/>
          </a:p>
        </p:txBody>
      </p:sp>
    </p:spTree>
    <p:extLst>
      <p:ext uri="{BB962C8B-B14F-4D97-AF65-F5344CB8AC3E}">
        <p14:creationId xmlns:p14="http://schemas.microsoft.com/office/powerpoint/2010/main" val="345730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rinkikyo.or.jp/ryuboku/contact/index.php#input-formgroup-q2_1" TargetMode="External"/><Relationship Id="rId3" Type="http://schemas.openxmlformats.org/officeDocument/2006/relationships/image" Target="../media/image4.tmp"/><Relationship Id="rId7" Type="http://schemas.openxmlformats.org/officeDocument/2006/relationships/hyperlink" Target="https://www.rinkikyo.or.jp/ryuboku/info/index.php" TargetMode="External"/><Relationship Id="rId2" Type="http://schemas.openxmlformats.org/officeDocument/2006/relationships/image" Target="../media/image3.tmp"/><Relationship Id="rId1" Type="http://schemas.openxmlformats.org/officeDocument/2006/relationships/slideLayout" Target="../slideLayouts/slideLayout2.xml"/><Relationship Id="rId6" Type="http://schemas.openxmlformats.org/officeDocument/2006/relationships/hyperlink" Target="https://www.rinkikyo.or.jp/ryuboku/about/index.php" TargetMode="External"/><Relationship Id="rId11" Type="http://schemas.openxmlformats.org/officeDocument/2006/relationships/hyperlink" Target="https://www.rinkikyo.or.jp/ryuboku/contact/index.php" TargetMode="External"/><Relationship Id="rId5" Type="http://schemas.openxmlformats.org/officeDocument/2006/relationships/image" Target="../media/image5.png"/><Relationship Id="rId10" Type="http://schemas.openxmlformats.org/officeDocument/2006/relationships/hyperlink" Target="https://www.rinkikyo.or.jp/ryuboku/operations/index.php" TargetMode="External"/><Relationship Id="rId4" Type="http://schemas.openxmlformats.org/officeDocument/2006/relationships/hyperlink" Target="https://www.rinkikyo.or.jp/ryuboku/" TargetMode="External"/><Relationship Id="rId9" Type="http://schemas.openxmlformats.org/officeDocument/2006/relationships/hyperlink" Target="https://www.rinkikyo.or.jp/ryuboku/contact/index.php#input-formgroup-q1_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45549A1-A5BF-AAC2-BC23-6DCF0F4A44A7}"/>
              </a:ext>
            </a:extLst>
          </p:cNvPr>
          <p:cNvSpPr txBox="1"/>
          <p:nvPr/>
        </p:nvSpPr>
        <p:spPr>
          <a:xfrm>
            <a:off x="6577713" y="676722"/>
            <a:ext cx="4644469" cy="877163"/>
          </a:xfrm>
          <a:prstGeom prst="rect">
            <a:avLst/>
          </a:prstGeom>
          <a:solidFill>
            <a:srgbClr val="FFCCFF"/>
          </a:solidFill>
        </p:spPr>
        <p:txBody>
          <a:bodyPr wrap="square">
            <a:spAutoFit/>
          </a:bodyPr>
          <a:lstStyle/>
          <a:p>
            <a:pPr>
              <a:lnSpc>
                <a:spcPct val="100000"/>
              </a:lnSpc>
              <a:spcBef>
                <a:spcPts val="300"/>
              </a:spcBef>
            </a:pPr>
            <a:r>
              <a:rPr lang="ja-JP" altLang="en-US" sz="1400" b="1" dirty="0">
                <a:latin typeface="+mn-ea"/>
              </a:rPr>
              <a:t>一般社団法人緑の循環認証会議 </a:t>
            </a:r>
            <a:r>
              <a:rPr lang="en-US" altLang="ja-JP" sz="1400" b="1" dirty="0">
                <a:latin typeface="+mn-ea"/>
              </a:rPr>
              <a:t>SGEC/PEFC</a:t>
            </a:r>
            <a:r>
              <a:rPr lang="ja-JP" altLang="en-US" sz="1400" b="1" dirty="0">
                <a:latin typeface="+mn-ea"/>
              </a:rPr>
              <a:t>ジャパン</a:t>
            </a:r>
            <a:endParaRPr lang="en-US" altLang="ja-JP" sz="1400" b="1" dirty="0">
              <a:latin typeface="+mn-ea"/>
            </a:endParaRPr>
          </a:p>
          <a:p>
            <a:pPr>
              <a:lnSpc>
                <a:spcPct val="100000"/>
              </a:lnSpc>
              <a:spcBef>
                <a:spcPts val="300"/>
              </a:spcBef>
            </a:pPr>
            <a:r>
              <a:rPr lang="en-US" altLang="ja-JP" sz="1600" b="1" dirty="0">
                <a:latin typeface="+mn-ea"/>
              </a:rPr>
              <a:t>“</a:t>
            </a:r>
            <a:r>
              <a:rPr lang="ja-JP" altLang="en-US" sz="1600" b="1" dirty="0">
                <a:latin typeface="+mn-ea"/>
              </a:rPr>
              <a:t>つながろう、持続可能な国産材の供給に向けて</a:t>
            </a:r>
            <a:r>
              <a:rPr lang="en-US" altLang="ja-JP" sz="1600" b="1" dirty="0">
                <a:latin typeface="+mn-ea"/>
              </a:rPr>
              <a:t>”</a:t>
            </a:r>
          </a:p>
          <a:p>
            <a:pPr>
              <a:lnSpc>
                <a:spcPct val="100000"/>
              </a:lnSpc>
              <a:spcBef>
                <a:spcPts val="300"/>
              </a:spcBef>
            </a:pPr>
            <a:r>
              <a:rPr lang="ja-JP" altLang="en-US" sz="1600" b="1" dirty="0">
                <a:latin typeface="+mn-ea"/>
              </a:rPr>
              <a:t>～ネットワークづくり会合</a:t>
            </a:r>
            <a:r>
              <a:rPr lang="ja-JP" altLang="en-US" sz="1600" b="1">
                <a:latin typeface="+mn-ea"/>
              </a:rPr>
              <a:t>～　　　講演会資料</a:t>
            </a:r>
            <a:endParaRPr lang="en-US" altLang="ja-JP" sz="1600" b="1" dirty="0">
              <a:latin typeface="+mn-ea"/>
              <a:ea typeface="+mn-ea"/>
            </a:endParaRPr>
          </a:p>
        </p:txBody>
      </p:sp>
      <p:sp>
        <p:nvSpPr>
          <p:cNvPr id="6" name="テキスト ボックス 5">
            <a:extLst>
              <a:ext uri="{FF2B5EF4-FFF2-40B4-BE49-F238E27FC236}">
                <a16:creationId xmlns:a16="http://schemas.microsoft.com/office/drawing/2014/main" id="{C57872C2-CA5B-312B-C9AD-C47D93C6487A}"/>
              </a:ext>
            </a:extLst>
          </p:cNvPr>
          <p:cNvSpPr txBox="1"/>
          <p:nvPr/>
        </p:nvSpPr>
        <p:spPr>
          <a:xfrm>
            <a:off x="1634836" y="1982450"/>
            <a:ext cx="7887855" cy="1446550"/>
          </a:xfrm>
          <a:prstGeom prst="rect">
            <a:avLst/>
          </a:prstGeom>
          <a:noFill/>
        </p:spPr>
        <p:txBody>
          <a:bodyPr wrap="square">
            <a:spAutoFit/>
          </a:bodyPr>
          <a:lstStyle/>
          <a:p>
            <a:pPr algn="ctr"/>
            <a:r>
              <a:rPr lang="ja-JP" altLang="en-US" sz="2800" b="0" i="0" u="none" strike="noStrike" baseline="0" dirty="0">
                <a:solidFill>
                  <a:srgbClr val="000000"/>
                </a:solidFill>
                <a:latin typeface="メイリオ" panose="020B0604030504040204" pitchFamily="50" charset="-128"/>
                <a:ea typeface="メイリオ" panose="020B0604030504040204" pitchFamily="50" charset="-128"/>
              </a:rPr>
              <a:t> </a:t>
            </a:r>
            <a:r>
              <a:rPr lang="ja-JP" altLang="en-US" sz="4400" b="0" i="0" u="none" strike="noStrike" baseline="0" dirty="0">
                <a:solidFill>
                  <a:srgbClr val="000000"/>
                </a:solidFill>
                <a:latin typeface="メイリオ" panose="020B0604030504040204" pitchFamily="50" charset="-128"/>
                <a:ea typeface="メイリオ" panose="020B0604030504040204" pitchFamily="50" charset="-128"/>
              </a:rPr>
              <a:t>「持続可能な国産材の流通に</a:t>
            </a:r>
            <a:endParaRPr lang="en-US" altLang="ja-JP" sz="4400" b="0" i="0" u="none" strike="noStrike" baseline="0" dirty="0">
              <a:solidFill>
                <a:srgbClr val="000000"/>
              </a:solidFill>
              <a:latin typeface="メイリオ" panose="020B0604030504040204" pitchFamily="50" charset="-128"/>
              <a:ea typeface="メイリオ" panose="020B0604030504040204" pitchFamily="50" charset="-128"/>
            </a:endParaRPr>
          </a:p>
          <a:p>
            <a:pPr algn="ctr"/>
            <a:r>
              <a:rPr lang="ja-JP" altLang="en-US" sz="4400" b="0" i="0" u="none" strike="noStrike" baseline="0" dirty="0">
                <a:solidFill>
                  <a:srgbClr val="000000"/>
                </a:solidFill>
                <a:latin typeface="メイリオ" panose="020B0604030504040204" pitchFamily="50" charset="-128"/>
                <a:ea typeface="メイリオ" panose="020B0604030504040204" pitchFamily="50" charset="-128"/>
              </a:rPr>
              <a:t>　 向けた新たな取り組み」</a:t>
            </a:r>
            <a:r>
              <a:rPr lang="ja-JP" altLang="en-US" sz="1800" b="0" i="0" u="none" strike="noStrike" baseline="0" dirty="0">
                <a:solidFill>
                  <a:srgbClr val="000000"/>
                </a:solidFill>
                <a:latin typeface="メイリオ" panose="020B0604030504040204" pitchFamily="50" charset="-128"/>
                <a:ea typeface="メイリオ" panose="020B0604030504040204" pitchFamily="50" charset="-128"/>
              </a:rPr>
              <a:t>	</a:t>
            </a:r>
          </a:p>
        </p:txBody>
      </p:sp>
      <p:sp>
        <p:nvSpPr>
          <p:cNvPr id="7" name="テキスト ボックス 6">
            <a:extLst>
              <a:ext uri="{FF2B5EF4-FFF2-40B4-BE49-F238E27FC236}">
                <a16:creationId xmlns:a16="http://schemas.microsoft.com/office/drawing/2014/main" id="{F58E8377-DB5B-91E8-7BDB-933B0B271B08}"/>
              </a:ext>
            </a:extLst>
          </p:cNvPr>
          <p:cNvSpPr txBox="1"/>
          <p:nvPr/>
        </p:nvSpPr>
        <p:spPr>
          <a:xfrm>
            <a:off x="2041235" y="5086051"/>
            <a:ext cx="7887855" cy="523220"/>
          </a:xfrm>
          <a:prstGeom prst="rect">
            <a:avLst/>
          </a:prstGeom>
          <a:noFill/>
        </p:spPr>
        <p:txBody>
          <a:bodyPr wrap="square">
            <a:spAutoFit/>
          </a:bodyPr>
          <a:lstStyle/>
          <a:p>
            <a:pPr algn="ctr"/>
            <a:r>
              <a:rPr lang="ja-JP" altLang="en-US" sz="2800" b="0" i="0" u="none" strike="noStrike" baseline="0" dirty="0">
                <a:solidFill>
                  <a:srgbClr val="000000"/>
                </a:solidFill>
                <a:latin typeface="メイリオ" panose="020B0604030504040204" pitchFamily="50" charset="-128"/>
                <a:ea typeface="メイリオ" panose="020B0604030504040204" pitchFamily="50" charset="-128"/>
              </a:rPr>
              <a:t> </a:t>
            </a:r>
            <a:r>
              <a:rPr lang="en-US" altLang="ja-JP" sz="2800" b="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2800" b="0" i="0" u="none" strike="noStrike" baseline="0" dirty="0">
                <a:solidFill>
                  <a:srgbClr val="000000"/>
                </a:solidFill>
                <a:latin typeface="メイリオ" panose="020B0604030504040204" pitchFamily="50" charset="-128"/>
                <a:ea typeface="メイリオ" panose="020B0604030504040204" pitchFamily="50" charset="-128"/>
              </a:rPr>
              <a:t>一社</a:t>
            </a:r>
            <a:r>
              <a:rPr lang="en-US" altLang="ja-JP" sz="2800" b="0" i="0" u="none" strike="noStrike" baseline="0" dirty="0">
                <a:solidFill>
                  <a:srgbClr val="000000"/>
                </a:solidFill>
                <a:latin typeface="メイリオ" panose="020B0604030504040204" pitchFamily="50" charset="-128"/>
                <a:ea typeface="メイリオ" panose="020B0604030504040204" pitchFamily="50" charset="-128"/>
              </a:rPr>
              <a:t>)</a:t>
            </a:r>
            <a:r>
              <a:rPr lang="ja-JP" altLang="en-US" sz="2800" b="0" i="0" u="none" strike="noStrike" baseline="0" dirty="0">
                <a:solidFill>
                  <a:srgbClr val="000000"/>
                </a:solidFill>
                <a:latin typeface="メイリオ" panose="020B0604030504040204" pitchFamily="50" charset="-128"/>
                <a:ea typeface="メイリオ" panose="020B0604030504040204" pitchFamily="50" charset="-128"/>
              </a:rPr>
              <a:t>日本林業協会　会長　島田　泰助</a:t>
            </a:r>
            <a:r>
              <a:rPr lang="ja-JP" altLang="en-US" sz="1800" b="0" i="0" u="none" strike="noStrike" baseline="0" dirty="0">
                <a:solidFill>
                  <a:srgbClr val="000000"/>
                </a:solidFill>
                <a:latin typeface="メイリオ" panose="020B0604030504040204" pitchFamily="50" charset="-128"/>
                <a:ea typeface="メイリオ" panose="020B0604030504040204" pitchFamily="50" charset="-128"/>
              </a:rPr>
              <a:t>	</a:t>
            </a:r>
          </a:p>
        </p:txBody>
      </p:sp>
      <p:sp>
        <p:nvSpPr>
          <p:cNvPr id="8" name="テキスト ボックス 7">
            <a:extLst>
              <a:ext uri="{FF2B5EF4-FFF2-40B4-BE49-F238E27FC236}">
                <a16:creationId xmlns:a16="http://schemas.microsoft.com/office/drawing/2014/main" id="{302E5DBE-3E3B-FFF5-A71A-BD5363D9207D}"/>
              </a:ext>
            </a:extLst>
          </p:cNvPr>
          <p:cNvSpPr txBox="1"/>
          <p:nvPr/>
        </p:nvSpPr>
        <p:spPr>
          <a:xfrm>
            <a:off x="1819563" y="3829722"/>
            <a:ext cx="7887855" cy="523220"/>
          </a:xfrm>
          <a:prstGeom prst="rect">
            <a:avLst/>
          </a:prstGeom>
          <a:noFill/>
        </p:spPr>
        <p:txBody>
          <a:bodyPr wrap="square">
            <a:spAutoFit/>
          </a:bodyPr>
          <a:lstStyle/>
          <a:p>
            <a:pPr algn="ctr"/>
            <a:r>
              <a:rPr lang="ja-JP" altLang="en-US" sz="2800" b="0" i="0" u="none" strike="noStrike" baseline="0" dirty="0">
                <a:solidFill>
                  <a:srgbClr val="000000"/>
                </a:solidFill>
                <a:latin typeface="メイリオ" panose="020B0604030504040204" pitchFamily="50" charset="-128"/>
                <a:ea typeface="メイリオ" panose="020B0604030504040204" pitchFamily="50" charset="-128"/>
              </a:rPr>
              <a:t> </a:t>
            </a:r>
            <a:r>
              <a:rPr lang="ja-JP" altLang="en-US" sz="2400" dirty="0">
                <a:solidFill>
                  <a:srgbClr val="000000"/>
                </a:solidFill>
                <a:latin typeface="メイリオ" panose="020B0604030504040204" pitchFamily="50" charset="-128"/>
                <a:ea typeface="メイリオ" panose="020B0604030504040204" pitchFamily="50" charset="-128"/>
              </a:rPr>
              <a:t>令和７年１月</a:t>
            </a:r>
            <a:r>
              <a:rPr lang="en-US" altLang="ja-JP" sz="2400" dirty="0">
                <a:solidFill>
                  <a:srgbClr val="000000"/>
                </a:solidFill>
                <a:latin typeface="メイリオ" panose="020B0604030504040204" pitchFamily="50" charset="-128"/>
                <a:ea typeface="メイリオ" panose="020B0604030504040204" pitchFamily="50" charset="-128"/>
              </a:rPr>
              <a:t>27</a:t>
            </a:r>
            <a:r>
              <a:rPr lang="ja-JP" altLang="en-US" sz="2400" dirty="0">
                <a:solidFill>
                  <a:srgbClr val="000000"/>
                </a:solidFill>
                <a:latin typeface="メイリオ" panose="020B0604030504040204" pitchFamily="50" charset="-128"/>
                <a:ea typeface="メイリオ" panose="020B0604030504040204" pitchFamily="50" charset="-128"/>
              </a:rPr>
              <a:t>日</a:t>
            </a:r>
            <a:r>
              <a:rPr lang="en-US" altLang="ja-JP" sz="2400" dirty="0">
                <a:solidFill>
                  <a:srgbClr val="000000"/>
                </a:solidFill>
                <a:latin typeface="メイリオ" panose="020B0604030504040204" pitchFamily="50" charset="-128"/>
                <a:ea typeface="メイリオ" panose="020B0604030504040204" pitchFamily="50" charset="-128"/>
              </a:rPr>
              <a:t>(</a:t>
            </a:r>
            <a:r>
              <a:rPr lang="ja-JP" altLang="en-US" sz="2400" dirty="0">
                <a:solidFill>
                  <a:srgbClr val="000000"/>
                </a:solidFill>
                <a:latin typeface="メイリオ" panose="020B0604030504040204" pitchFamily="50" charset="-128"/>
                <a:ea typeface="メイリオ" panose="020B0604030504040204" pitchFamily="50" charset="-128"/>
              </a:rPr>
              <a:t>月</a:t>
            </a:r>
            <a:r>
              <a:rPr lang="en-US" altLang="ja-JP" sz="2400" dirty="0">
                <a:solidFill>
                  <a:srgbClr val="000000"/>
                </a:solidFill>
                <a:latin typeface="メイリオ" panose="020B0604030504040204" pitchFamily="50" charset="-128"/>
                <a:ea typeface="メイリオ" panose="020B0604030504040204" pitchFamily="50" charset="-128"/>
              </a:rPr>
              <a:t>)</a:t>
            </a:r>
            <a:r>
              <a:rPr lang="ja-JP" altLang="en-US" sz="2400" dirty="0">
                <a:solidFill>
                  <a:srgbClr val="000000"/>
                </a:solidFill>
                <a:latin typeface="メイリオ" panose="020B0604030504040204" pitchFamily="50" charset="-128"/>
                <a:ea typeface="メイリオ" panose="020B0604030504040204" pitchFamily="50" charset="-128"/>
              </a:rPr>
              <a:t>　</a:t>
            </a:r>
            <a:r>
              <a:rPr lang="en-US" altLang="ja-JP" sz="2400" dirty="0">
                <a:solidFill>
                  <a:srgbClr val="000000"/>
                </a:solidFill>
                <a:latin typeface="メイリオ" panose="020B0604030504040204" pitchFamily="50" charset="-128"/>
                <a:ea typeface="メイリオ" panose="020B0604030504040204" pitchFamily="50" charset="-128"/>
              </a:rPr>
              <a:t>14:30</a:t>
            </a:r>
            <a:r>
              <a:rPr lang="ja-JP" altLang="en-US" sz="2400" dirty="0">
                <a:solidFill>
                  <a:srgbClr val="000000"/>
                </a:solidFill>
                <a:latin typeface="メイリオ" panose="020B0604030504040204" pitchFamily="50" charset="-128"/>
                <a:ea typeface="メイリオ" panose="020B0604030504040204" pitchFamily="50" charset="-128"/>
              </a:rPr>
              <a:t>～</a:t>
            </a:r>
            <a:endParaRPr lang="en-US" altLang="ja-JP" sz="24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5244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5DDD6-A2E8-A7E6-1B93-555A501AC903}"/>
            </a:ext>
          </a:extLst>
        </p:cNvPr>
        <p:cNvGrpSpPr/>
        <p:nvPr/>
      </p:nvGrpSpPr>
      <p:grpSpPr>
        <a:xfrm>
          <a:off x="0" y="0"/>
          <a:ext cx="0" cy="0"/>
          <a:chOff x="0" y="0"/>
          <a:chExt cx="0" cy="0"/>
        </a:xfrm>
      </p:grpSpPr>
      <p:sp>
        <p:nvSpPr>
          <p:cNvPr id="3" name="字幕 2">
            <a:extLst>
              <a:ext uri="{FF2B5EF4-FFF2-40B4-BE49-F238E27FC236}">
                <a16:creationId xmlns:a16="http://schemas.microsoft.com/office/drawing/2014/main" id="{C04CDB0A-A212-9F1A-D85A-9DE8C93716C2}"/>
              </a:ext>
            </a:extLst>
          </p:cNvPr>
          <p:cNvSpPr>
            <a:spLocks noGrp="1"/>
          </p:cNvSpPr>
          <p:nvPr>
            <p:ph type="subTitle" idx="1"/>
          </p:nvPr>
        </p:nvSpPr>
        <p:spPr>
          <a:xfrm>
            <a:off x="601362" y="1418702"/>
            <a:ext cx="11211698" cy="1479856"/>
          </a:xfrm>
        </p:spPr>
        <p:txBody>
          <a:bodyPr>
            <a:normAutofit fontScale="92500"/>
          </a:bodyPr>
          <a:lstStyle/>
          <a:p>
            <a:pPr algn="l"/>
            <a:r>
              <a:rPr kumimoji="1" lang="ja-JP" altLang="en-US" sz="4200" b="1" dirty="0">
                <a:latin typeface="BIZ UDPゴシック" panose="020B0400000000000000" pitchFamily="50" charset="-128"/>
                <a:ea typeface="BIZ UDPゴシック" panose="020B0400000000000000" pitchFamily="50" charset="-128"/>
              </a:rPr>
              <a:t>オープンな立木取引の場をインターネット上に設定</a:t>
            </a:r>
            <a:endParaRPr kumimoji="1" lang="en-US" altLang="ja-JP" sz="4200" b="1" dirty="0">
              <a:latin typeface="BIZ UDPゴシック" panose="020B0400000000000000" pitchFamily="50" charset="-128"/>
              <a:ea typeface="BIZ UDPゴシック" panose="020B0400000000000000" pitchFamily="50" charset="-128"/>
            </a:endParaRPr>
          </a:p>
          <a:p>
            <a:pPr algn="l"/>
            <a:r>
              <a:rPr lang="ja-JP" altLang="en-US" sz="4200" b="1" dirty="0">
                <a:latin typeface="BIZ UDPゴシック" panose="020B0400000000000000" pitchFamily="50" charset="-128"/>
                <a:ea typeface="BIZ UDPゴシック" panose="020B0400000000000000" pitchFamily="50" charset="-128"/>
              </a:rPr>
              <a:t>　</a:t>
            </a:r>
            <a:endParaRPr kumimoji="1" lang="ja-JP" altLang="en-US" sz="42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B0289C4-7BBD-2DC5-AD9D-7AE32DC96841}"/>
              </a:ext>
            </a:extLst>
          </p:cNvPr>
          <p:cNvSpPr txBox="1"/>
          <p:nvPr/>
        </p:nvSpPr>
        <p:spPr>
          <a:xfrm>
            <a:off x="815546" y="2192682"/>
            <a:ext cx="3457040" cy="369332"/>
          </a:xfrm>
          <a:prstGeom prst="rect">
            <a:avLst/>
          </a:prstGeom>
          <a:solidFill>
            <a:schemeClr val="accent4">
              <a:lumMod val="40000"/>
              <a:lumOff val="60000"/>
            </a:schemeClr>
          </a:solidFill>
        </p:spPr>
        <p:txBody>
          <a:bodyPr wrap="square">
            <a:spAutoFit/>
          </a:bodyPr>
          <a:lstStyle/>
          <a:p>
            <a:pPr>
              <a:lnSpc>
                <a:spcPct val="100000"/>
              </a:lnSpc>
              <a:spcBef>
                <a:spcPts val="300"/>
              </a:spcBef>
            </a:pPr>
            <a:r>
              <a:rPr lang="ja-JP" altLang="en-US" b="1" dirty="0">
                <a:latin typeface="+mn-ea"/>
                <a:ea typeface="+mn-ea"/>
              </a:rPr>
              <a:t>立木</a:t>
            </a:r>
            <a:r>
              <a:rPr lang="ja-JP" altLang="en-US" b="1" dirty="0">
                <a:latin typeface="+mn-ea"/>
              </a:rPr>
              <a:t>公売市場導入の提案</a:t>
            </a:r>
            <a:endParaRPr lang="en-US" altLang="ja-JP" b="1" dirty="0">
              <a:latin typeface="+mn-ea"/>
              <a:ea typeface="+mn-ea"/>
            </a:endParaRPr>
          </a:p>
        </p:txBody>
      </p:sp>
      <p:pic>
        <p:nvPicPr>
          <p:cNvPr id="6" name="図 5">
            <a:extLst>
              <a:ext uri="{FF2B5EF4-FFF2-40B4-BE49-F238E27FC236}">
                <a16:creationId xmlns:a16="http://schemas.microsoft.com/office/drawing/2014/main" id="{0BA29E5C-AAD4-A288-37CD-69E0060EC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546" y="2636290"/>
            <a:ext cx="10478530" cy="3845427"/>
          </a:xfrm>
          <a:prstGeom prst="rect">
            <a:avLst/>
          </a:prstGeom>
        </p:spPr>
      </p:pic>
      <p:sp>
        <p:nvSpPr>
          <p:cNvPr id="7" name="タイトル 6">
            <a:extLst>
              <a:ext uri="{FF2B5EF4-FFF2-40B4-BE49-F238E27FC236}">
                <a16:creationId xmlns:a16="http://schemas.microsoft.com/office/drawing/2014/main" id="{6D020F04-85CA-D7B6-ACDE-F67D73727C80}"/>
              </a:ext>
            </a:extLst>
          </p:cNvPr>
          <p:cNvSpPr>
            <a:spLocks noGrp="1"/>
          </p:cNvSpPr>
          <p:nvPr>
            <p:ph type="ctrTitle"/>
          </p:nvPr>
        </p:nvSpPr>
        <p:spPr>
          <a:xfrm>
            <a:off x="712574" y="376283"/>
            <a:ext cx="10989275" cy="1479856"/>
          </a:xfrm>
        </p:spPr>
        <p:txBody>
          <a:bodyPr>
            <a:normAutofit/>
          </a:bodyPr>
          <a:lstStyle/>
          <a:p>
            <a:r>
              <a:rPr lang="ja-JP" altLang="en-US" sz="3600" b="1" u="sng" dirty="0"/>
              <a:t>我々の提案＝再造林を進めるための立木市場の構築</a:t>
            </a:r>
            <a:br>
              <a:rPr lang="en-US" altLang="ja-JP" sz="3200" dirty="0"/>
            </a:br>
            <a:endParaRPr lang="ja-JP" altLang="en-US" sz="3200" dirty="0"/>
          </a:p>
        </p:txBody>
      </p:sp>
      <p:sp>
        <p:nvSpPr>
          <p:cNvPr id="2" name="四角形: 角を丸くする 1">
            <a:extLst>
              <a:ext uri="{FF2B5EF4-FFF2-40B4-BE49-F238E27FC236}">
                <a16:creationId xmlns:a16="http://schemas.microsoft.com/office/drawing/2014/main" id="{0B2867F1-6ACD-21D7-AA65-4E0898A39752}"/>
              </a:ext>
            </a:extLst>
          </p:cNvPr>
          <p:cNvSpPr/>
          <p:nvPr/>
        </p:nvSpPr>
        <p:spPr>
          <a:xfrm>
            <a:off x="10952339" y="6136401"/>
            <a:ext cx="594725" cy="3453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１</a:t>
            </a:r>
            <a:endParaRPr kumimoji="1" lang="ja-JP" altLang="en-US" dirty="0">
              <a:solidFill>
                <a:schemeClr val="tx1"/>
              </a:solidFill>
            </a:endParaRPr>
          </a:p>
        </p:txBody>
      </p:sp>
    </p:spTree>
    <p:extLst>
      <p:ext uri="{BB962C8B-B14F-4D97-AF65-F5344CB8AC3E}">
        <p14:creationId xmlns:p14="http://schemas.microsoft.com/office/powerpoint/2010/main" val="11457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437E4C-E58E-CFA8-7244-0138EF4C9130}"/>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50853172-AB0A-1099-E5AB-0A6907A343FA}"/>
              </a:ext>
            </a:extLst>
          </p:cNvPr>
          <p:cNvSpPr>
            <a:spLocks noGrp="1"/>
          </p:cNvSpPr>
          <p:nvPr>
            <p:ph idx="1"/>
          </p:nvPr>
        </p:nvSpPr>
        <p:spPr/>
        <p:txBody>
          <a:bodyPr/>
          <a:lstStyle/>
          <a:p>
            <a:endParaRPr kumimoji="1" lang="ja-JP" altLang="en-US" dirty="0"/>
          </a:p>
        </p:txBody>
      </p:sp>
      <p:pic>
        <p:nvPicPr>
          <p:cNvPr id="4" name="図 3">
            <a:extLst>
              <a:ext uri="{FF2B5EF4-FFF2-40B4-BE49-F238E27FC236}">
                <a16:creationId xmlns:a16="http://schemas.microsoft.com/office/drawing/2014/main" id="{F03E973D-D449-A61F-A06C-FB95CA356B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9551"/>
            <a:ext cx="10515600" cy="6387366"/>
          </a:xfrm>
          <a:prstGeom prst="rect">
            <a:avLst/>
          </a:prstGeom>
        </p:spPr>
      </p:pic>
      <p:sp>
        <p:nvSpPr>
          <p:cNvPr id="6" name="正方形/長方形 5">
            <a:extLst>
              <a:ext uri="{FF2B5EF4-FFF2-40B4-BE49-F238E27FC236}">
                <a16:creationId xmlns:a16="http://schemas.microsoft.com/office/drawing/2014/main" id="{7A3BDE63-E93E-6C45-DEF7-C6AC83BB4E39}"/>
              </a:ext>
            </a:extLst>
          </p:cNvPr>
          <p:cNvSpPr/>
          <p:nvPr/>
        </p:nvSpPr>
        <p:spPr>
          <a:xfrm>
            <a:off x="10720251" y="6391349"/>
            <a:ext cx="461471" cy="25727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FBC9B981-D724-CA21-ECB7-758FF6894456}"/>
              </a:ext>
            </a:extLst>
          </p:cNvPr>
          <p:cNvSpPr/>
          <p:nvPr/>
        </p:nvSpPr>
        <p:spPr>
          <a:xfrm>
            <a:off x="11221608" y="6223132"/>
            <a:ext cx="594725" cy="3453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２</a:t>
            </a:r>
            <a:endParaRPr lang="en-US" altLang="ja-JP" dirty="0">
              <a:solidFill>
                <a:schemeClr val="tx1"/>
              </a:solidFill>
            </a:endParaRPr>
          </a:p>
        </p:txBody>
      </p:sp>
      <p:sp>
        <p:nvSpPr>
          <p:cNvPr id="5" name="四角形: 角を丸くする 4">
            <a:extLst>
              <a:ext uri="{FF2B5EF4-FFF2-40B4-BE49-F238E27FC236}">
                <a16:creationId xmlns:a16="http://schemas.microsoft.com/office/drawing/2014/main" id="{105B3350-C20E-C476-242B-7BFC0F58450D}"/>
              </a:ext>
            </a:extLst>
          </p:cNvPr>
          <p:cNvSpPr/>
          <p:nvPr/>
        </p:nvSpPr>
        <p:spPr>
          <a:xfrm>
            <a:off x="10100841" y="230188"/>
            <a:ext cx="1252959" cy="345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＜図</a:t>
            </a:r>
            <a:r>
              <a:rPr kumimoji="1" lang="en-US" altLang="ja-JP" b="1" dirty="0">
                <a:solidFill>
                  <a:schemeClr val="tx1"/>
                </a:solidFill>
              </a:rPr>
              <a:t>-1</a:t>
            </a:r>
            <a:r>
              <a:rPr kumimoji="1" lang="ja-JP" altLang="en-US" b="1" dirty="0">
                <a:solidFill>
                  <a:schemeClr val="tx1"/>
                </a:solidFill>
              </a:rPr>
              <a:t>＞</a:t>
            </a:r>
          </a:p>
        </p:txBody>
      </p:sp>
    </p:spTree>
    <p:extLst>
      <p:ext uri="{BB962C8B-B14F-4D97-AF65-F5344CB8AC3E}">
        <p14:creationId xmlns:p14="http://schemas.microsoft.com/office/powerpoint/2010/main" val="173975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40F34F3E-4E36-250F-D98A-B4E81E0BFD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899" y="1900128"/>
            <a:ext cx="6678897" cy="4401877"/>
          </a:xfrm>
        </p:spPr>
      </p:pic>
      <p:pic>
        <p:nvPicPr>
          <p:cNvPr id="7" name="図 6">
            <a:extLst>
              <a:ext uri="{FF2B5EF4-FFF2-40B4-BE49-F238E27FC236}">
                <a16:creationId xmlns:a16="http://schemas.microsoft.com/office/drawing/2014/main" id="{1BAE787D-0F1F-526C-7E21-19F5893BE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038" y="3952452"/>
            <a:ext cx="4600570" cy="2223787"/>
          </a:xfrm>
          <a:prstGeom prst="rect">
            <a:avLst/>
          </a:prstGeom>
        </p:spPr>
      </p:pic>
      <p:sp>
        <p:nvSpPr>
          <p:cNvPr id="3" name="四角形: 角を丸くする 2">
            <a:extLst>
              <a:ext uri="{FF2B5EF4-FFF2-40B4-BE49-F238E27FC236}">
                <a16:creationId xmlns:a16="http://schemas.microsoft.com/office/drawing/2014/main" id="{9D042EF9-D434-CEFC-6F59-D631D6E2CA52}"/>
              </a:ext>
            </a:extLst>
          </p:cNvPr>
          <p:cNvSpPr/>
          <p:nvPr/>
        </p:nvSpPr>
        <p:spPr>
          <a:xfrm>
            <a:off x="11221608" y="6223132"/>
            <a:ext cx="594725" cy="3453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３</a:t>
            </a:r>
            <a:endParaRPr kumimoji="1" lang="ja-JP" altLang="en-US" dirty="0">
              <a:solidFill>
                <a:schemeClr val="tx1"/>
              </a:solidFill>
            </a:endParaRPr>
          </a:p>
        </p:txBody>
      </p:sp>
      <p:sp>
        <p:nvSpPr>
          <p:cNvPr id="4" name="四角形: 角を丸くする 3">
            <a:extLst>
              <a:ext uri="{FF2B5EF4-FFF2-40B4-BE49-F238E27FC236}">
                <a16:creationId xmlns:a16="http://schemas.microsoft.com/office/drawing/2014/main" id="{55B6780A-FCEF-62DF-C789-D890D55EC8B2}"/>
              </a:ext>
            </a:extLst>
          </p:cNvPr>
          <p:cNvSpPr/>
          <p:nvPr/>
        </p:nvSpPr>
        <p:spPr>
          <a:xfrm>
            <a:off x="10100841" y="230188"/>
            <a:ext cx="1252959" cy="345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＜図</a:t>
            </a:r>
            <a:r>
              <a:rPr kumimoji="1" lang="en-US" altLang="ja-JP" b="1" dirty="0">
                <a:solidFill>
                  <a:schemeClr val="tx1"/>
                </a:solidFill>
              </a:rPr>
              <a:t>-</a:t>
            </a:r>
            <a:r>
              <a:rPr kumimoji="1" lang="ja-JP" altLang="en-US" b="1" dirty="0">
                <a:solidFill>
                  <a:schemeClr val="tx1"/>
                </a:solidFill>
              </a:rPr>
              <a:t>２＞</a:t>
            </a:r>
          </a:p>
        </p:txBody>
      </p:sp>
      <p:pic>
        <p:nvPicPr>
          <p:cNvPr id="6" name="Picture 4" descr="立木取引システム">
            <a:hlinkClick r:id="rId4"/>
            <a:extLst>
              <a:ext uri="{FF2B5EF4-FFF2-40B4-BE49-F238E27FC236}">
                <a16:creationId xmlns:a16="http://schemas.microsoft.com/office/drawing/2014/main" id="{9397292C-5B90-8648-34AE-1714EE9272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59" y="342762"/>
            <a:ext cx="6674427" cy="1557366"/>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EBEA02AD-C9D7-BC47-CEE9-D7D4D4537F26}"/>
              </a:ext>
            </a:extLst>
          </p:cNvPr>
          <p:cNvSpPr/>
          <p:nvPr/>
        </p:nvSpPr>
        <p:spPr>
          <a:xfrm>
            <a:off x="766618" y="1900128"/>
            <a:ext cx="7065818" cy="501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3">
            <a:extLst>
              <a:ext uri="{FF2B5EF4-FFF2-40B4-BE49-F238E27FC236}">
                <a16:creationId xmlns:a16="http://schemas.microsoft.com/office/drawing/2014/main" id="{45399EC1-1FDD-D9B8-9EA8-E856FA5CFEA2}"/>
              </a:ext>
            </a:extLst>
          </p:cNvPr>
          <p:cNvSpPr>
            <a:spLocks noChangeArrowheads="1"/>
          </p:cNvSpPr>
          <p:nvPr/>
        </p:nvSpPr>
        <p:spPr bwMode="auto">
          <a:xfrm>
            <a:off x="730899" y="2026579"/>
            <a:ext cx="1078807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ctr"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3C2516"/>
                </a:solidFill>
                <a:effectLst/>
                <a:latin typeface="Arial" panose="020B0604020202020204" pitchFamily="34" charset="0"/>
                <a:ea typeface="Noto Sans JP"/>
                <a:hlinkClick r:id="rId4"/>
              </a:rPr>
              <a:t>HOME</a:t>
            </a:r>
            <a:r>
              <a:rPr kumimoji="0" lang="ja-JP" altLang="en-US" sz="1600" b="0" i="0" u="none" strike="noStrike" cap="none" normalizeH="0" baseline="0" dirty="0">
                <a:ln>
                  <a:noFill/>
                </a:ln>
                <a:solidFill>
                  <a:srgbClr val="3C2516"/>
                </a:solidFill>
                <a:effectLst/>
                <a:latin typeface="Arial" panose="020B0604020202020204" pitchFamily="34" charset="0"/>
                <a:ea typeface="Noto Sans JP"/>
              </a:rPr>
              <a:t>　</a:t>
            </a:r>
            <a:r>
              <a:rPr kumimoji="0" lang="ja-JP" altLang="ja-JP" sz="1600" b="0" i="0" u="none" strike="noStrike" cap="none" normalizeH="0" baseline="0" dirty="0">
                <a:ln>
                  <a:noFill/>
                </a:ln>
                <a:solidFill>
                  <a:srgbClr val="69574C"/>
                </a:solidFill>
                <a:effectLst/>
                <a:latin typeface="Arial" panose="020B0604020202020204" pitchFamily="34" charset="0"/>
                <a:ea typeface="Noto Sans JP"/>
                <a:hlinkClick r:id="rId6"/>
              </a:rPr>
              <a:t>立木取引システムについて</a:t>
            </a:r>
            <a:r>
              <a:rPr kumimoji="0" lang="ja-JP" altLang="en-US" sz="1600" b="0" i="0" u="none" strike="noStrike" cap="none" normalizeH="0" baseline="0" dirty="0">
                <a:ln>
                  <a:noFill/>
                </a:ln>
                <a:solidFill>
                  <a:srgbClr val="69574C"/>
                </a:solidFill>
                <a:effectLst/>
                <a:latin typeface="Arial" panose="020B0604020202020204" pitchFamily="34" charset="0"/>
                <a:ea typeface="Noto Sans JP"/>
              </a:rPr>
              <a:t>　</a:t>
            </a:r>
            <a:r>
              <a:rPr kumimoji="0" lang="ja-JP" altLang="ja-JP" sz="1600" b="0" i="0" u="none" strike="noStrike" cap="none" normalizeH="0" baseline="0" dirty="0">
                <a:ln>
                  <a:noFill/>
                </a:ln>
                <a:solidFill>
                  <a:srgbClr val="3C2516"/>
                </a:solidFill>
                <a:effectLst/>
                <a:latin typeface="Arial" panose="020B0604020202020204" pitchFamily="34" charset="0"/>
                <a:ea typeface="Noto Sans JP"/>
                <a:hlinkClick r:id="rId7"/>
              </a:rPr>
              <a:t>物件情報</a:t>
            </a:r>
            <a:r>
              <a:rPr kumimoji="0" lang="ja-JP" altLang="en-US" sz="1600" b="0" i="0" u="none" strike="noStrike" cap="none" normalizeH="0" baseline="0" dirty="0">
                <a:ln>
                  <a:noFill/>
                </a:ln>
                <a:solidFill>
                  <a:srgbClr val="3C2516"/>
                </a:solidFill>
                <a:effectLst/>
                <a:latin typeface="Arial" panose="020B0604020202020204" pitchFamily="34" charset="0"/>
                <a:ea typeface="Noto Sans JP"/>
              </a:rPr>
              <a:t>　</a:t>
            </a:r>
            <a:r>
              <a:rPr kumimoji="0" lang="ja-JP" altLang="ja-JP" sz="1600" b="0" i="0" u="none" strike="noStrike" cap="none" normalizeH="0" baseline="0" dirty="0">
                <a:ln>
                  <a:noFill/>
                </a:ln>
                <a:solidFill>
                  <a:srgbClr val="3C2516"/>
                </a:solidFill>
                <a:effectLst/>
                <a:latin typeface="Arial" panose="020B0604020202020204" pitchFamily="34" charset="0"/>
                <a:ea typeface="Noto Sans JP"/>
                <a:hlinkClick r:id="rId8"/>
              </a:rPr>
              <a:t>出品申込</a:t>
            </a:r>
            <a:r>
              <a:rPr kumimoji="0" lang="ja-JP" altLang="en-US" sz="1600" b="0" i="0" u="none" strike="noStrike" cap="none" normalizeH="0" baseline="0" dirty="0">
                <a:ln>
                  <a:noFill/>
                </a:ln>
                <a:solidFill>
                  <a:srgbClr val="3C2516"/>
                </a:solidFill>
                <a:effectLst/>
                <a:latin typeface="Arial" panose="020B0604020202020204" pitchFamily="34" charset="0"/>
                <a:ea typeface="Noto Sans JP"/>
              </a:rPr>
              <a:t>　</a:t>
            </a:r>
            <a:r>
              <a:rPr kumimoji="0" lang="ja-JP" altLang="ja-JP" sz="1600" b="0" i="0" u="none" strike="noStrike" cap="none" normalizeH="0" baseline="0" dirty="0">
                <a:ln>
                  <a:noFill/>
                </a:ln>
                <a:solidFill>
                  <a:srgbClr val="3C2516"/>
                </a:solidFill>
                <a:effectLst/>
                <a:latin typeface="Arial" panose="020B0604020202020204" pitchFamily="34" charset="0"/>
                <a:ea typeface="Noto Sans JP"/>
                <a:hlinkClick r:id="rId9"/>
              </a:rPr>
              <a:t>買受申込</a:t>
            </a:r>
            <a:r>
              <a:rPr kumimoji="0" lang="ja-JP" altLang="en-US" sz="1600" b="0" i="0" u="none" strike="noStrike" cap="none" normalizeH="0" baseline="0" dirty="0">
                <a:ln>
                  <a:noFill/>
                </a:ln>
                <a:solidFill>
                  <a:srgbClr val="3C2516"/>
                </a:solidFill>
                <a:effectLst/>
                <a:latin typeface="Arial" panose="020B0604020202020204" pitchFamily="34" charset="0"/>
                <a:ea typeface="Noto Sans JP"/>
              </a:rPr>
              <a:t>　</a:t>
            </a:r>
            <a:r>
              <a:rPr kumimoji="0" lang="ja-JP" altLang="ja-JP" sz="1600" b="0" i="0" u="none" strike="noStrike" cap="none" normalizeH="0" baseline="0" dirty="0">
                <a:ln>
                  <a:noFill/>
                </a:ln>
                <a:solidFill>
                  <a:srgbClr val="3C2516"/>
                </a:solidFill>
                <a:effectLst/>
                <a:latin typeface="Arial" panose="020B0604020202020204" pitchFamily="34" charset="0"/>
                <a:ea typeface="Noto Sans JP"/>
                <a:hlinkClick r:id="rId10"/>
              </a:rPr>
              <a:t>運営機関</a:t>
            </a:r>
            <a:r>
              <a:rPr kumimoji="0" lang="ja-JP" altLang="en-US" sz="1600" b="0" i="0" u="none" strike="noStrike" cap="none" normalizeH="0" baseline="0" dirty="0">
                <a:ln>
                  <a:noFill/>
                </a:ln>
                <a:solidFill>
                  <a:srgbClr val="3C2516"/>
                </a:solidFill>
                <a:effectLst/>
                <a:latin typeface="Arial" panose="020B0604020202020204" pitchFamily="34" charset="0"/>
                <a:ea typeface="Noto Sans JP"/>
              </a:rPr>
              <a:t>　</a:t>
            </a:r>
            <a:r>
              <a:rPr kumimoji="0" lang="ja-JP" altLang="ja-JP" sz="1600" b="0" i="0" u="none" strike="noStrike" cap="none" normalizeH="0" baseline="0" dirty="0">
                <a:ln>
                  <a:noFill/>
                </a:ln>
                <a:solidFill>
                  <a:srgbClr val="3C2516"/>
                </a:solidFill>
                <a:effectLst/>
                <a:latin typeface="Arial" panose="020B0604020202020204" pitchFamily="34" charset="0"/>
                <a:ea typeface="Noto Sans JP"/>
                <a:hlinkClick r:id="rId11"/>
              </a:rPr>
              <a:t>お問い合わせ</a:t>
            </a:r>
            <a:r>
              <a:rPr kumimoji="0" lang="ja-JP" altLang="en-US" sz="1600" b="0" i="0" u="none" strike="noStrike" cap="none" normalizeH="0" baseline="0" dirty="0">
                <a:ln>
                  <a:noFill/>
                </a:ln>
                <a:solidFill>
                  <a:srgbClr val="3C2516"/>
                </a:solidFill>
                <a:effectLst/>
                <a:latin typeface="Arial" panose="020B0604020202020204" pitchFamily="34" charset="0"/>
                <a:ea typeface="Noto Sans JP"/>
              </a:rPr>
              <a:t>　</a:t>
            </a:r>
            <a:r>
              <a:rPr kumimoji="0" lang="ja-JP" altLang="ja-JP" sz="1600" b="0" i="0" u="none" strike="noStrike" cap="none" normalizeH="0" baseline="0" dirty="0">
                <a:ln>
                  <a:noFill/>
                </a:ln>
                <a:solidFill>
                  <a:srgbClr val="3C2516"/>
                </a:solidFill>
                <a:effectLst/>
                <a:latin typeface="Arial" panose="020B0604020202020204" pitchFamily="34" charset="0"/>
                <a:ea typeface="Noto Sans JP"/>
              </a:rPr>
              <a:t>ログイン（準備中）</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タイトル 1">
            <a:extLst>
              <a:ext uri="{FF2B5EF4-FFF2-40B4-BE49-F238E27FC236}">
                <a16:creationId xmlns:a16="http://schemas.microsoft.com/office/drawing/2014/main" id="{2832347C-C3E7-880C-FC41-567D493DB975}"/>
              </a:ext>
            </a:extLst>
          </p:cNvPr>
          <p:cNvSpPr txBox="1">
            <a:spLocks/>
          </p:cNvSpPr>
          <p:nvPr/>
        </p:nvSpPr>
        <p:spPr>
          <a:xfrm>
            <a:off x="2243063" y="1477794"/>
            <a:ext cx="8397229" cy="420130"/>
          </a:xfrm>
          <a:prstGeom prst="rect">
            <a:avLst/>
          </a:prstGeom>
          <a:solidFill>
            <a:srgbClr val="FFCCFF"/>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林業機械化協会</a:t>
            </a:r>
            <a:r>
              <a:rPr kumimoji="1"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HP</a:t>
            </a: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リンク　</a:t>
            </a:r>
            <a:r>
              <a:rPr kumimoji="1"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https://www.rinkikyo.or.jp/ryuboku/</a:t>
            </a:r>
            <a:endPar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8348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D40E-7E98-8774-E69E-01B388AE71F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0A4E017-2B1A-63BF-BFB6-799AB6E5AE7F}"/>
              </a:ext>
            </a:extLst>
          </p:cNvPr>
          <p:cNvSpPr>
            <a:spLocks noGrp="1"/>
          </p:cNvSpPr>
          <p:nvPr>
            <p:ph type="title"/>
          </p:nvPr>
        </p:nvSpPr>
        <p:spPr>
          <a:xfrm>
            <a:off x="869093" y="1099751"/>
            <a:ext cx="10515600" cy="1936526"/>
          </a:xfrm>
        </p:spPr>
        <p:txBody>
          <a:bodyPr>
            <a:normAutofit/>
          </a:bodyPr>
          <a:lstStyle/>
          <a:p>
            <a:r>
              <a:rPr kumimoji="1" lang="ja-JP" altLang="en-US" sz="2800" dirty="0">
                <a:latin typeface="BIZ UDPゴシック" panose="020B0400000000000000" pitchFamily="50" charset="-128"/>
                <a:ea typeface="BIZ UDPゴシック" panose="020B0400000000000000" pitchFamily="50" charset="-128"/>
              </a:rPr>
              <a:t>国際的な環境は、持続性の担保された木材の活用に大きく動き出している。</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先進国である日本においては、世界に先駆けて持続性が担保されない木材は使わないという社会に向かう可能性は高い。</a:t>
            </a:r>
          </a:p>
        </p:txBody>
      </p:sp>
      <p:sp>
        <p:nvSpPr>
          <p:cNvPr id="4" name="コンテンツ プレースホルダー 3">
            <a:extLst>
              <a:ext uri="{FF2B5EF4-FFF2-40B4-BE49-F238E27FC236}">
                <a16:creationId xmlns:a16="http://schemas.microsoft.com/office/drawing/2014/main" id="{E299E477-E520-1F6D-7926-2672C6FA17E0}"/>
              </a:ext>
            </a:extLst>
          </p:cNvPr>
          <p:cNvSpPr>
            <a:spLocks noGrp="1"/>
          </p:cNvSpPr>
          <p:nvPr>
            <p:ph idx="1"/>
          </p:nvPr>
        </p:nvSpPr>
        <p:spPr>
          <a:xfrm>
            <a:off x="807307" y="480646"/>
            <a:ext cx="10515600" cy="619105"/>
          </a:xfrm>
        </p:spPr>
        <p:txBody>
          <a:bodyPr>
            <a:normAutofit/>
          </a:bodyPr>
          <a:lstStyle/>
          <a:p>
            <a:pPr marL="0" indent="0" algn="ctr">
              <a:buNone/>
            </a:pPr>
            <a:r>
              <a:rPr lang="ja-JP" altLang="en-US" sz="3600" b="1" u="sng" dirty="0"/>
              <a:t>持続可能な木材の活用へ向かう国際的な流れ</a:t>
            </a:r>
          </a:p>
        </p:txBody>
      </p:sp>
      <p:pic>
        <p:nvPicPr>
          <p:cNvPr id="5" name="図 4">
            <a:extLst>
              <a:ext uri="{FF2B5EF4-FFF2-40B4-BE49-F238E27FC236}">
                <a16:creationId xmlns:a16="http://schemas.microsoft.com/office/drawing/2014/main" id="{5028FE18-09F2-232C-E18B-247AE08C4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77" y="3429000"/>
            <a:ext cx="5004488" cy="3256005"/>
          </a:xfrm>
          <a:prstGeom prst="rect">
            <a:avLst/>
          </a:prstGeom>
        </p:spPr>
      </p:pic>
      <p:pic>
        <p:nvPicPr>
          <p:cNvPr id="7" name="Picture 2">
            <a:extLst>
              <a:ext uri="{FF2B5EF4-FFF2-40B4-BE49-F238E27FC236}">
                <a16:creationId xmlns:a16="http://schemas.microsoft.com/office/drawing/2014/main" id="{6D10A145-78CC-7253-DAF5-1410120684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085" y="3429000"/>
            <a:ext cx="5123937" cy="3256005"/>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7BBC478E-F098-6489-991E-27C00F01F76D}"/>
              </a:ext>
            </a:extLst>
          </p:cNvPr>
          <p:cNvSpPr txBox="1">
            <a:spLocks/>
          </p:cNvSpPr>
          <p:nvPr/>
        </p:nvSpPr>
        <p:spPr>
          <a:xfrm>
            <a:off x="6524368" y="2854411"/>
            <a:ext cx="3558746" cy="420130"/>
          </a:xfrm>
          <a:prstGeom prst="rect">
            <a:avLst/>
          </a:prstGeom>
          <a:solidFill>
            <a:srgbClr val="FFCCFF"/>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G-</a:t>
            </a: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７広島サミット首脳会合</a:t>
            </a:r>
          </a:p>
        </p:txBody>
      </p:sp>
      <p:sp>
        <p:nvSpPr>
          <p:cNvPr id="8" name="スライド番号プレースホルダー 3">
            <a:extLst>
              <a:ext uri="{FF2B5EF4-FFF2-40B4-BE49-F238E27FC236}">
                <a16:creationId xmlns:a16="http://schemas.microsoft.com/office/drawing/2014/main" id="{211A9A8B-D9AF-D399-231B-441992DABE4F}"/>
              </a:ext>
            </a:extLst>
          </p:cNvPr>
          <p:cNvSpPr txBox="1">
            <a:spLocks/>
          </p:cNvSpPr>
          <p:nvPr/>
        </p:nvSpPr>
        <p:spPr>
          <a:xfrm>
            <a:off x="11322907" y="6194791"/>
            <a:ext cx="555171"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b="1" dirty="0">
                <a:solidFill>
                  <a:schemeClr val="tx1"/>
                </a:solidFill>
                <a:latin typeface="Meiryo UI" panose="020B0604030504040204" pitchFamily="50" charset="-128"/>
                <a:ea typeface="Meiryo UI" panose="020B0604030504040204" pitchFamily="50" charset="-128"/>
              </a:rPr>
              <a:t>11</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E298A634-BB88-BBC7-65E6-9723DBAC0E2B}"/>
              </a:ext>
            </a:extLst>
          </p:cNvPr>
          <p:cNvSpPr/>
          <p:nvPr/>
        </p:nvSpPr>
        <p:spPr>
          <a:xfrm>
            <a:off x="11221608" y="6223132"/>
            <a:ext cx="594725" cy="3453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４</a:t>
            </a:r>
          </a:p>
        </p:txBody>
      </p:sp>
    </p:spTree>
    <p:extLst>
      <p:ext uri="{BB962C8B-B14F-4D97-AF65-F5344CB8AC3E}">
        <p14:creationId xmlns:p14="http://schemas.microsoft.com/office/powerpoint/2010/main" val="363984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CC5F23E-ED51-91FE-8051-0336D1BF1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927" y="-249382"/>
            <a:ext cx="9713310" cy="6858000"/>
          </a:xfrm>
          <a:prstGeom prst="rect">
            <a:avLst/>
          </a:prstGeom>
        </p:spPr>
      </p:pic>
      <p:sp>
        <p:nvSpPr>
          <p:cNvPr id="5" name="正方形/長方形 4">
            <a:extLst>
              <a:ext uri="{FF2B5EF4-FFF2-40B4-BE49-F238E27FC236}">
                <a16:creationId xmlns:a16="http://schemas.microsoft.com/office/drawing/2014/main" id="{62D6DA50-03DB-A6E0-E7D8-AE64E09702B5}"/>
              </a:ext>
            </a:extLst>
          </p:cNvPr>
          <p:cNvSpPr/>
          <p:nvPr/>
        </p:nvSpPr>
        <p:spPr>
          <a:xfrm>
            <a:off x="934545" y="-249381"/>
            <a:ext cx="10544583"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4660C2D4-9D73-1375-D390-EA4246FED561}"/>
              </a:ext>
            </a:extLst>
          </p:cNvPr>
          <p:cNvSpPr txBox="1">
            <a:spLocks/>
          </p:cNvSpPr>
          <p:nvPr/>
        </p:nvSpPr>
        <p:spPr>
          <a:xfrm>
            <a:off x="461818" y="355599"/>
            <a:ext cx="10658764" cy="766619"/>
          </a:xfrm>
          <a:prstGeom prst="rect">
            <a:avLst/>
          </a:prstGeom>
          <a:solidFill>
            <a:srgbClr val="FFCCFF"/>
          </a:solidFill>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ts val="1500"/>
              </a:lnSpc>
              <a:spcBef>
                <a:spcPct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「建築物への木材利用に係る評価ガイダンス」</a:t>
            </a:r>
            <a:r>
              <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(2024</a:t>
            </a: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年３月　林野庁</a:t>
            </a:r>
            <a:r>
              <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cxnSp>
        <p:nvCxnSpPr>
          <p:cNvPr id="8" name="直線コネクタ 7">
            <a:extLst>
              <a:ext uri="{FF2B5EF4-FFF2-40B4-BE49-F238E27FC236}">
                <a16:creationId xmlns:a16="http://schemas.microsoft.com/office/drawing/2014/main" id="{64E49F6D-F613-E458-D3D1-A6A8777F3736}"/>
              </a:ext>
            </a:extLst>
          </p:cNvPr>
          <p:cNvCxnSpPr/>
          <p:nvPr/>
        </p:nvCxnSpPr>
        <p:spPr>
          <a:xfrm>
            <a:off x="5896582" y="3449782"/>
            <a:ext cx="374996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285F184-EA18-5A94-8C60-E0A93596FA0D}"/>
              </a:ext>
            </a:extLst>
          </p:cNvPr>
          <p:cNvCxnSpPr/>
          <p:nvPr/>
        </p:nvCxnSpPr>
        <p:spPr>
          <a:xfrm>
            <a:off x="4904509" y="3648364"/>
            <a:ext cx="36945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C17548E8-71BF-E0E8-1A93-642DA8B038CD}"/>
              </a:ext>
            </a:extLst>
          </p:cNvPr>
          <p:cNvSpPr/>
          <p:nvPr/>
        </p:nvSpPr>
        <p:spPr>
          <a:xfrm>
            <a:off x="11033983" y="6157084"/>
            <a:ext cx="594725" cy="3453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５</a:t>
            </a:r>
          </a:p>
        </p:txBody>
      </p:sp>
    </p:spTree>
    <p:extLst>
      <p:ext uri="{BB962C8B-B14F-4D97-AF65-F5344CB8AC3E}">
        <p14:creationId xmlns:p14="http://schemas.microsoft.com/office/powerpoint/2010/main" val="193166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コンテンツ プレースホルダ 4"/>
          <p:cNvSpPr>
            <a:spLocks noGrp="1"/>
          </p:cNvSpPr>
          <p:nvPr>
            <p:ph idx="1"/>
          </p:nvPr>
        </p:nvSpPr>
        <p:spPr>
          <a:xfrm>
            <a:off x="1150748" y="1001411"/>
            <a:ext cx="9705975" cy="4131650"/>
          </a:xfrm>
        </p:spPr>
        <p:txBody>
          <a:bodyPr/>
          <a:lstStyle/>
          <a:p>
            <a:pPr eaLnBrk="1" hangingPunct="1"/>
            <a:r>
              <a:rPr lang="ja-JP" altLang="en-US" sz="2400" dirty="0">
                <a:latin typeface="Arial" panose="020B0604020202020204" pitchFamily="34" charset="0"/>
                <a:ea typeface="ＭＳ Ｐゴシック" panose="020B0600070205080204" pitchFamily="50" charset="-128"/>
              </a:rPr>
              <a:t>我が国の木材価格は、製品段階は昭和</a:t>
            </a:r>
            <a:r>
              <a:rPr lang="en-US" altLang="ja-JP" sz="2400" dirty="0">
                <a:latin typeface="Arial" panose="020B0604020202020204" pitchFamily="34" charset="0"/>
                <a:ea typeface="ＭＳ Ｐゴシック" panose="020B0600070205080204" pitchFamily="50" charset="-128"/>
              </a:rPr>
              <a:t>50</a:t>
            </a:r>
            <a:r>
              <a:rPr lang="ja-JP" altLang="en-US" sz="2400" dirty="0">
                <a:latin typeface="Arial" panose="020B0604020202020204" pitchFamily="34" charset="0"/>
                <a:ea typeface="ＭＳ Ｐゴシック" panose="020B0600070205080204" pitchFamily="50" charset="-128"/>
              </a:rPr>
              <a:t>年頃から約３割下落しているのに対し</a:t>
            </a:r>
            <a:r>
              <a:rPr lang="ja-JP" altLang="en-US" sz="2400" dirty="0">
                <a:solidFill>
                  <a:srgbClr val="FF0000"/>
                </a:solidFill>
                <a:latin typeface="Arial" panose="020B0604020202020204" pitchFamily="34" charset="0"/>
                <a:ea typeface="ＭＳ Ｐゴシック" panose="020B0600070205080204" pitchFamily="50" charset="-128"/>
              </a:rPr>
              <a:t>立木段階では</a:t>
            </a:r>
            <a:r>
              <a:rPr lang="en-US" altLang="ja-JP" sz="2400" dirty="0">
                <a:solidFill>
                  <a:srgbClr val="FF0000"/>
                </a:solidFill>
                <a:latin typeface="Arial" panose="020B0604020202020204" pitchFamily="34" charset="0"/>
                <a:ea typeface="ＭＳ Ｐゴシック" panose="020B0600070205080204" pitchFamily="50" charset="-128"/>
              </a:rPr>
              <a:t>1/10</a:t>
            </a:r>
            <a:r>
              <a:rPr lang="ja-JP" altLang="en-US" sz="2400" dirty="0">
                <a:latin typeface="Arial" panose="020B0604020202020204" pitchFamily="34" charset="0"/>
                <a:ea typeface="ＭＳ Ｐゴシック" panose="020B0600070205080204" pitchFamily="50" charset="-128"/>
              </a:rPr>
              <a:t>に下落。</a:t>
            </a:r>
          </a:p>
        </p:txBody>
      </p:sp>
      <p:graphicFrame>
        <p:nvGraphicFramePr>
          <p:cNvPr id="7" name="グラフ 6"/>
          <p:cNvGraphicFramePr>
            <a:graphicFrameLocks/>
          </p:cNvGraphicFramePr>
          <p:nvPr/>
        </p:nvGraphicFramePr>
        <p:xfrm>
          <a:off x="1150748" y="1377923"/>
          <a:ext cx="9880382" cy="5161099"/>
        </p:xfrm>
        <a:graphic>
          <a:graphicData uri="http://schemas.openxmlformats.org/drawingml/2006/chart">
            <c:chart xmlns:c="http://schemas.openxmlformats.org/drawingml/2006/chart" xmlns:r="http://schemas.openxmlformats.org/officeDocument/2006/relationships" r:id="rId3"/>
          </a:graphicData>
        </a:graphic>
      </p:graphicFrame>
      <p:sp>
        <p:nvSpPr>
          <p:cNvPr id="88069" name="テキスト ボックス 1"/>
          <p:cNvSpPr>
            <a:spLocks noChangeArrowheads="1"/>
          </p:cNvSpPr>
          <p:nvPr/>
        </p:nvSpPr>
        <p:spPr bwMode="auto">
          <a:xfrm>
            <a:off x="5782853" y="4808333"/>
            <a:ext cx="1152525" cy="441325"/>
          </a:xfrm>
          <a:prstGeom prst="roundRect">
            <a:avLst>
              <a:gd name="adj" fmla="val 16667"/>
            </a:avLst>
          </a:prstGeom>
          <a:solidFill>
            <a:srgbClr val="FF9933"/>
          </a:solidFill>
          <a:ln w="9525">
            <a:solidFill>
              <a:schemeClr val="tx1"/>
            </a:solidFill>
            <a:round/>
            <a:headEnd/>
            <a:tailEnd/>
          </a:ln>
        </p:spPr>
        <p:txBody>
          <a:bodyPr lIns="72000" tIns="36000" rIns="36000" bIns="36000"/>
          <a:lstStyle>
            <a:lvl1pPr>
              <a:spcBef>
                <a:spcPct val="20000"/>
              </a:spcBef>
              <a:buFont typeface="Arial" panose="020B0604020202020204" pitchFamily="34" charset="0"/>
              <a:buChar char="•"/>
              <a:defRPr kumimoji="1"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defRPr>
            </a:lvl9pPr>
          </a:lstStyle>
          <a:p>
            <a:pPr defTabSz="914400">
              <a:spcBef>
                <a:spcPct val="0"/>
              </a:spcBef>
              <a:buFontTx/>
              <a:buNone/>
            </a:pPr>
            <a:r>
              <a:rPr lang="ja-JP" altLang="en-US" sz="1200" dirty="0">
                <a:solidFill>
                  <a:srgbClr val="000000"/>
                </a:solidFill>
                <a:latin typeface="ＭＳ Ｐゴシック" panose="020B0600070205080204" pitchFamily="50" charset="-128"/>
              </a:rPr>
              <a:t>＝森林所有者</a:t>
            </a:r>
            <a:endParaRPr lang="en-US" altLang="ja-JP" sz="1200" dirty="0">
              <a:solidFill>
                <a:srgbClr val="000000"/>
              </a:solidFill>
              <a:latin typeface="ＭＳ Ｐゴシック" panose="020B0600070205080204" pitchFamily="50" charset="-128"/>
            </a:endParaRPr>
          </a:p>
          <a:p>
            <a:pPr defTabSz="914400">
              <a:spcBef>
                <a:spcPct val="0"/>
              </a:spcBef>
              <a:buFontTx/>
              <a:buNone/>
            </a:pPr>
            <a:r>
              <a:rPr lang="ja-JP" altLang="en-US" sz="1200" dirty="0">
                <a:solidFill>
                  <a:srgbClr val="000000"/>
                </a:solidFill>
                <a:latin typeface="ＭＳ Ｐゴシック" panose="020B0600070205080204" pitchFamily="50" charset="-128"/>
              </a:rPr>
              <a:t>　　の収入</a:t>
            </a:r>
          </a:p>
        </p:txBody>
      </p:sp>
      <p:sp>
        <p:nvSpPr>
          <p:cNvPr id="6" name="上下矢印 5"/>
          <p:cNvSpPr/>
          <p:nvPr/>
        </p:nvSpPr>
        <p:spPr>
          <a:xfrm>
            <a:off x="2798135" y="4186743"/>
            <a:ext cx="215900" cy="1322830"/>
          </a:xfrm>
          <a:prstGeom prst="upDownArrow">
            <a:avLst/>
          </a:prstGeom>
          <a:solidFill>
            <a:srgbClr val="FF9933"/>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36000" tIns="34208" rIns="36000" bIns="34208" anchor="ctr"/>
          <a:lstStyle/>
          <a:p>
            <a:pPr marL="84473" indent="-84473" algn="ctr" defTabSz="914400">
              <a:defRPr/>
            </a:pPr>
            <a:endParaRPr kumimoji="1" lang="ja-JP" altLang="en-US" dirty="0">
              <a:solidFill>
                <a:prstClr val="black"/>
              </a:solidFill>
            </a:endParaRPr>
          </a:p>
        </p:txBody>
      </p:sp>
      <p:sp>
        <p:nvSpPr>
          <p:cNvPr id="9" name="上下矢印 8"/>
          <p:cNvSpPr/>
          <p:nvPr/>
        </p:nvSpPr>
        <p:spPr>
          <a:xfrm>
            <a:off x="10861299" y="5275961"/>
            <a:ext cx="215900" cy="252413"/>
          </a:xfrm>
          <a:prstGeom prst="upDownArrow">
            <a:avLst/>
          </a:prstGeom>
          <a:solidFill>
            <a:srgbClr val="FF9933"/>
          </a:solidFill>
          <a:ln>
            <a:solidFill>
              <a:schemeClr val="tx1"/>
            </a:solidFill>
          </a:ln>
        </p:spPr>
        <p:style>
          <a:lnRef idx="1">
            <a:schemeClr val="accent6"/>
          </a:lnRef>
          <a:fillRef idx="2">
            <a:schemeClr val="accent6"/>
          </a:fillRef>
          <a:effectRef idx="1">
            <a:schemeClr val="accent6"/>
          </a:effectRef>
          <a:fontRef idx="minor">
            <a:schemeClr val="dk1"/>
          </a:fontRef>
        </p:style>
        <p:txBody>
          <a:bodyPr lIns="36000" tIns="34208" rIns="36000" bIns="34208" anchor="ctr"/>
          <a:lstStyle/>
          <a:p>
            <a:pPr marL="84473" indent="-84473" algn="ctr" defTabSz="914400">
              <a:defRPr/>
            </a:pPr>
            <a:endParaRPr kumimoji="1" lang="ja-JP" altLang="en-US" dirty="0">
              <a:solidFill>
                <a:prstClr val="black"/>
              </a:solidFill>
            </a:endParaRPr>
          </a:p>
        </p:txBody>
      </p:sp>
      <p:sp>
        <p:nvSpPr>
          <p:cNvPr id="88072" name="Text Box 5"/>
          <p:cNvSpPr txBox="1">
            <a:spLocks noChangeArrowheads="1"/>
          </p:cNvSpPr>
          <p:nvPr/>
        </p:nvSpPr>
        <p:spPr bwMode="auto">
          <a:xfrm>
            <a:off x="930274" y="170483"/>
            <a:ext cx="10146925" cy="73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lstStyle>
            <a:lvl1pPr>
              <a:spcBef>
                <a:spcPct val="20000"/>
              </a:spcBef>
              <a:buFont typeface="Arial" panose="020B0604020202020204" pitchFamily="34" charset="0"/>
              <a:buChar char="•"/>
              <a:defRPr kumimoji="1"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kumimoji="1"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kumimoji="1"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kumimoji="1"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Arial" panose="020B0604020202020204" pitchFamily="34" charset="0"/>
              </a:defRPr>
            </a:lvl9pPr>
          </a:lstStyle>
          <a:p>
            <a:pPr algn="ctr" defTabSz="914400">
              <a:spcBef>
                <a:spcPct val="0"/>
              </a:spcBef>
              <a:buFontTx/>
              <a:buNone/>
            </a:pPr>
            <a:r>
              <a:rPr lang="ja-JP" altLang="en-US" sz="3600" dirty="0">
                <a:solidFill>
                  <a:srgbClr val="000000"/>
                </a:solidFill>
                <a:latin typeface="HGP創英角ｺﾞｼｯｸUB" panose="020B0900000000000000" pitchFamily="50" charset="-128"/>
                <a:ea typeface="HGP創英角ｺﾞｼｯｸUB" panose="020B0900000000000000" pitchFamily="50" charset="-128"/>
              </a:rPr>
              <a:t>これまでの製品価格と立木価格の動き</a:t>
            </a:r>
          </a:p>
        </p:txBody>
      </p:sp>
      <p:cxnSp>
        <p:nvCxnSpPr>
          <p:cNvPr id="10" name="直線コネクタ 9"/>
          <p:cNvCxnSpPr/>
          <p:nvPr/>
        </p:nvCxnSpPr>
        <p:spPr>
          <a:xfrm>
            <a:off x="930274" y="902068"/>
            <a:ext cx="9906001" cy="0"/>
          </a:xfrm>
          <a:prstGeom prst="line">
            <a:avLst/>
          </a:prstGeom>
          <a:ln w="76200" cmpd="thinThick">
            <a:solidFill>
              <a:schemeClr val="tx1"/>
            </a:solidFill>
          </a:ln>
          <a:effectLst/>
        </p:spPr>
        <p:style>
          <a:lnRef idx="3">
            <a:schemeClr val="accent1"/>
          </a:lnRef>
          <a:fillRef idx="0">
            <a:schemeClr val="accent1"/>
          </a:fillRef>
          <a:effectRef idx="2">
            <a:schemeClr val="accent1"/>
          </a:effectRef>
          <a:fontRef idx="minor">
            <a:schemeClr val="tx1"/>
          </a:fontRef>
        </p:style>
      </p:cxnSp>
      <p:sp>
        <p:nvSpPr>
          <p:cNvPr id="2" name="四角形: 角を丸くする 1">
            <a:extLst>
              <a:ext uri="{FF2B5EF4-FFF2-40B4-BE49-F238E27FC236}">
                <a16:creationId xmlns:a16="http://schemas.microsoft.com/office/drawing/2014/main" id="{E926DBF6-D1E1-7639-3435-2A7E8FD240D0}"/>
              </a:ext>
            </a:extLst>
          </p:cNvPr>
          <p:cNvSpPr/>
          <p:nvPr/>
        </p:nvSpPr>
        <p:spPr>
          <a:xfrm>
            <a:off x="10952339" y="6136401"/>
            <a:ext cx="594725" cy="3453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６</a:t>
            </a:r>
          </a:p>
        </p:txBody>
      </p:sp>
      <p:sp>
        <p:nvSpPr>
          <p:cNvPr id="3" name="四角形: 角を丸くする 2">
            <a:extLst>
              <a:ext uri="{FF2B5EF4-FFF2-40B4-BE49-F238E27FC236}">
                <a16:creationId xmlns:a16="http://schemas.microsoft.com/office/drawing/2014/main" id="{047906EA-CD88-1C0E-17E7-2E183B149682}"/>
              </a:ext>
            </a:extLst>
          </p:cNvPr>
          <p:cNvSpPr/>
          <p:nvPr/>
        </p:nvSpPr>
        <p:spPr>
          <a:xfrm>
            <a:off x="10100841" y="230188"/>
            <a:ext cx="1252959" cy="345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＜図</a:t>
            </a:r>
            <a:r>
              <a:rPr kumimoji="1" lang="en-US" altLang="ja-JP" b="1" dirty="0">
                <a:solidFill>
                  <a:schemeClr val="tx1"/>
                </a:solidFill>
              </a:rPr>
              <a:t>-</a:t>
            </a:r>
            <a:r>
              <a:rPr kumimoji="1" lang="ja-JP" altLang="en-US" b="1" dirty="0">
                <a:solidFill>
                  <a:schemeClr val="tx1"/>
                </a:solidFill>
              </a:rPr>
              <a:t>３＞</a:t>
            </a:r>
          </a:p>
        </p:txBody>
      </p:sp>
    </p:spTree>
    <p:extLst>
      <p:ext uri="{BB962C8B-B14F-4D97-AF65-F5344CB8AC3E}">
        <p14:creationId xmlns:p14="http://schemas.microsoft.com/office/powerpoint/2010/main" val="358617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C33F4-61B5-6130-147C-89C3FF281BBD}"/>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00518192-2B62-D96A-95FF-DC5B2F18E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02" y="1112109"/>
            <a:ext cx="11318789" cy="5461686"/>
          </a:xfrm>
          <a:prstGeom prst="rect">
            <a:avLst/>
          </a:prstGeom>
        </p:spPr>
      </p:pic>
      <p:sp>
        <p:nvSpPr>
          <p:cNvPr id="4" name="タイトル 3">
            <a:extLst>
              <a:ext uri="{FF2B5EF4-FFF2-40B4-BE49-F238E27FC236}">
                <a16:creationId xmlns:a16="http://schemas.microsoft.com/office/drawing/2014/main" id="{70AC8D22-6EB1-9A3B-2AD4-50A39728944B}"/>
              </a:ext>
            </a:extLst>
          </p:cNvPr>
          <p:cNvSpPr>
            <a:spLocks noGrp="1"/>
          </p:cNvSpPr>
          <p:nvPr>
            <p:ph type="ctrTitle"/>
          </p:nvPr>
        </p:nvSpPr>
        <p:spPr>
          <a:xfrm>
            <a:off x="543697" y="284205"/>
            <a:ext cx="10124303" cy="704336"/>
          </a:xfrm>
        </p:spPr>
        <p:txBody>
          <a:bodyPr>
            <a:normAutofit/>
          </a:bodyPr>
          <a:lstStyle/>
          <a:p>
            <a:r>
              <a:rPr lang="ja-JP" altLang="en-US" sz="3600" b="1" u="sng" dirty="0"/>
              <a:t>立木市場により想定される新しい流通等の変化</a:t>
            </a:r>
          </a:p>
        </p:txBody>
      </p:sp>
      <p:sp>
        <p:nvSpPr>
          <p:cNvPr id="3" name="正方形/長方形 2">
            <a:extLst>
              <a:ext uri="{FF2B5EF4-FFF2-40B4-BE49-F238E27FC236}">
                <a16:creationId xmlns:a16="http://schemas.microsoft.com/office/drawing/2014/main" id="{F974869D-F63D-B6B7-66BF-684CAD1CF9BF}"/>
              </a:ext>
            </a:extLst>
          </p:cNvPr>
          <p:cNvSpPr/>
          <p:nvPr/>
        </p:nvSpPr>
        <p:spPr>
          <a:xfrm>
            <a:off x="11234056" y="6430103"/>
            <a:ext cx="564881" cy="2873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AC84B5CE-F008-C1A8-1C28-CE4D02876B5C}"/>
              </a:ext>
            </a:extLst>
          </p:cNvPr>
          <p:cNvSpPr/>
          <p:nvPr/>
        </p:nvSpPr>
        <p:spPr>
          <a:xfrm>
            <a:off x="11056166" y="6174653"/>
            <a:ext cx="594725" cy="3453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７</a:t>
            </a:r>
          </a:p>
        </p:txBody>
      </p:sp>
    </p:spTree>
    <p:extLst>
      <p:ext uri="{BB962C8B-B14F-4D97-AF65-F5344CB8AC3E}">
        <p14:creationId xmlns:p14="http://schemas.microsoft.com/office/powerpoint/2010/main" val="3781987653"/>
      </p:ext>
    </p:extLst>
  </p:cSld>
  <p:clrMapOvr>
    <a:masterClrMapping/>
  </p:clrMapOvr>
</p:sld>
</file>

<file path=ppt/theme/_rels/themeOverr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GｺﾞｼｯｸE"/>
      <a:ea typeface="HGｺﾞｼｯｸE"/>
      <a:cs typeface=""/>
    </a:majorFont>
    <a:minorFont>
      <a:latin typeface="HGｺﾞｼｯｸE"/>
      <a:ea typeface="HGｺﾞｼｯｸE"/>
      <a:cs typeface=""/>
    </a:minorFont>
  </a:fontScheme>
  <a:fmtScheme name="トラベル">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92F49C51462874C9A1E98CFA06AD8C5" ma:contentTypeVersion="17" ma:contentTypeDescription="新しいドキュメントを作成します。" ma:contentTypeScope="" ma:versionID="47ff0881922c1e61c168a331fc0b55df">
  <xsd:schema xmlns:xsd="http://www.w3.org/2001/XMLSchema" xmlns:xs="http://www.w3.org/2001/XMLSchema" xmlns:p="http://schemas.microsoft.com/office/2006/metadata/properties" xmlns:ns2="e3512b95-aa31-411b-9c19-72b86688ba96" xmlns:ns3="59728e4c-8d7e-41a4-bae1-d4786627b2f6" targetNamespace="http://schemas.microsoft.com/office/2006/metadata/properties" ma:root="true" ma:fieldsID="6298a340de4447f22688fbcb49a8c555" ns2:_="" ns3:_="">
    <xsd:import namespace="e3512b95-aa31-411b-9c19-72b86688ba96"/>
    <xsd:import namespace="59728e4c-8d7e-41a4-bae1-d4786627b2f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12b95-aa31-411b-9c19-72b86688b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e25a750e-1039-407f-9554-44137dd08d6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28e4c-8d7e-41a4-bae1-d4786627b2f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593ebe9-8de0-477c-b1f4-09eea888b251}" ma:internalName="TaxCatchAll" ma:showField="CatchAllData" ma:web="59728e4c-8d7e-41a4-bae1-d4786627b2f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512b95-aa31-411b-9c19-72b86688ba96">
      <Terms xmlns="http://schemas.microsoft.com/office/infopath/2007/PartnerControls"/>
    </lcf76f155ced4ddcb4097134ff3c332f>
    <TaxCatchAll xmlns="59728e4c-8d7e-41a4-bae1-d4786627b2f6" xsi:nil="true"/>
  </documentManagement>
</p:properties>
</file>

<file path=customXml/itemProps1.xml><?xml version="1.0" encoding="utf-8"?>
<ds:datastoreItem xmlns:ds="http://schemas.openxmlformats.org/officeDocument/2006/customXml" ds:itemID="{7FF59852-8D27-4C90-8294-89AB44588F9D}"/>
</file>

<file path=customXml/itemProps2.xml><?xml version="1.0" encoding="utf-8"?>
<ds:datastoreItem xmlns:ds="http://schemas.openxmlformats.org/officeDocument/2006/customXml" ds:itemID="{44EB246A-00DF-4763-B73E-4BB73C934410}"/>
</file>

<file path=customXml/itemProps3.xml><?xml version="1.0" encoding="utf-8"?>
<ds:datastoreItem xmlns:ds="http://schemas.openxmlformats.org/officeDocument/2006/customXml" ds:itemID="{22A44821-8AE5-43B7-A4AD-90792B033B4D}"/>
</file>

<file path=docProps/app.xml><?xml version="1.0" encoding="utf-8"?>
<Properties xmlns="http://schemas.openxmlformats.org/officeDocument/2006/extended-properties" xmlns:vt="http://schemas.openxmlformats.org/officeDocument/2006/docPropsVTypes">
  <TotalTime>131</TotalTime>
  <Words>416</Words>
  <Application>Microsoft Office PowerPoint</Application>
  <PresentationFormat>ワイド画面</PresentationFormat>
  <Paragraphs>44</Paragraphs>
  <Slides>8</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BIZ UDPゴシック</vt:lpstr>
      <vt:lpstr>HGP創英角ｺﾞｼｯｸUB</vt:lpstr>
      <vt:lpstr>Meiryo UI</vt:lpstr>
      <vt:lpstr>ＭＳ Ｐゴシック</vt:lpstr>
      <vt:lpstr>メイリオ</vt:lpstr>
      <vt:lpstr>游ゴシック</vt:lpstr>
      <vt:lpstr>游ゴシック Light</vt:lpstr>
      <vt:lpstr>Arial</vt:lpstr>
      <vt:lpstr>Office テーマ</vt:lpstr>
      <vt:lpstr>PowerPoint プレゼンテーション</vt:lpstr>
      <vt:lpstr>我々の提案＝再造林を進めるための立木市場の構築 </vt:lpstr>
      <vt:lpstr>PowerPoint プレゼンテーション</vt:lpstr>
      <vt:lpstr>PowerPoint プレゼンテーション</vt:lpstr>
      <vt:lpstr>国際的な環境は、持続性の担保された木材の活用に大きく動き出している。 先進国である日本においては、世界に先駆けて持続性が担保されない木材は使わないという社会に向かう可能性は高い。</vt:lpstr>
      <vt:lpstr>PowerPoint プレゼンテーション</vt:lpstr>
      <vt:lpstr>PowerPoint プレゼンテーション</vt:lpstr>
      <vt:lpstr>立木市場により想定される新しい流通等の変化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higo</dc:creator>
  <cp:lastModifiedBy>higo</cp:lastModifiedBy>
  <cp:revision>7</cp:revision>
  <cp:lastPrinted>2025-01-20T08:59:31Z</cp:lastPrinted>
  <dcterms:created xsi:type="dcterms:W3CDTF">2025-01-16T01:29:50Z</dcterms:created>
  <dcterms:modified xsi:type="dcterms:W3CDTF">2025-01-20T09:10:42Z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0x010100192F49C51462874C9A1E98CFA06AD8C5</vt:lpwstr>
  </property>
</Properties>
</file>